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 id="2147486817" r:id="rId70"/>
    <p:sldMasterId id="2147486832" r:id="rId71"/>
  </p:sldMasterIdLst>
  <p:notesMasterIdLst>
    <p:notesMasterId r:id="rId94"/>
  </p:notesMasterIdLst>
  <p:handoutMasterIdLst>
    <p:handoutMasterId r:id="rId95"/>
  </p:handoutMasterIdLst>
  <p:sldIdLst>
    <p:sldId id="622" r:id="rId72"/>
    <p:sldId id="602" r:id="rId73"/>
    <p:sldId id="611" r:id="rId74"/>
    <p:sldId id="612" r:id="rId75"/>
    <p:sldId id="606" r:id="rId76"/>
    <p:sldId id="621" r:id="rId77"/>
    <p:sldId id="603" r:id="rId78"/>
    <p:sldId id="604" r:id="rId79"/>
    <p:sldId id="613" r:id="rId80"/>
    <p:sldId id="624" r:id="rId81"/>
    <p:sldId id="615" r:id="rId82"/>
    <p:sldId id="617" r:id="rId83"/>
    <p:sldId id="626" r:id="rId84"/>
    <p:sldId id="618" r:id="rId85"/>
    <p:sldId id="619" r:id="rId86"/>
    <p:sldId id="627" r:id="rId87"/>
    <p:sldId id="610" r:id="rId88"/>
    <p:sldId id="605" r:id="rId89"/>
    <p:sldId id="628" r:id="rId90"/>
    <p:sldId id="630" r:id="rId91"/>
    <p:sldId id="614" r:id="rId92"/>
    <p:sldId id="623"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794" autoAdjust="0"/>
    <p:restoredTop sz="77122" autoAdjust="0"/>
  </p:normalViewPr>
  <p:slideViewPr>
    <p:cSldViewPr snapToGrid="0" snapToObjects="1" showGuides="1">
      <p:cViewPr varScale="1">
        <p:scale>
          <a:sx n="56" d="100"/>
          <a:sy n="56" d="100"/>
        </p:scale>
        <p:origin x="978" y="60"/>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3" d="2"/>
        <a:sy n="3" d="2"/>
      </p:scale>
      <p:origin x="0" y="0"/>
    </p:cViewPr>
  </p:notesTextViewPr>
  <p:sorterViewPr>
    <p:cViewPr>
      <p:scale>
        <a:sx n="318" d="100"/>
        <a:sy n="318" d="100"/>
      </p:scale>
      <p:origin x="0" y="0"/>
    </p:cViewPr>
  </p:sorterViewPr>
  <p:notesViewPr>
    <p:cSldViewPr snapToGrid="0" snapToObjects="1">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slide" Target="slides/slide13.xml"/><Relationship Id="rId89" Type="http://schemas.openxmlformats.org/officeDocument/2006/relationships/slide" Target="slides/slide18.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slide" Target="slides/slide3.xml"/><Relationship Id="rId79" Type="http://schemas.openxmlformats.org/officeDocument/2006/relationships/slide" Target="slides/slide8.xml"/><Relationship Id="rId5" Type="http://schemas.openxmlformats.org/officeDocument/2006/relationships/customXml" Target="../customXml/item5.xml"/><Relationship Id="rId90" Type="http://schemas.openxmlformats.org/officeDocument/2006/relationships/slide" Target="slides/slide19.xml"/><Relationship Id="rId95" Type="http://schemas.openxmlformats.org/officeDocument/2006/relationships/handoutMaster" Target="handoutMasters/handoutMaster1.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slideMaster" Target="slideMasters/slideMaster1.xml"/><Relationship Id="rId80" Type="http://schemas.openxmlformats.org/officeDocument/2006/relationships/slide" Target="slides/slide9.xml"/><Relationship Id="rId85" Type="http://schemas.openxmlformats.org/officeDocument/2006/relationships/slide" Target="slides/slide14.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Master" Target="slideMasters/slideMaster2.xml"/><Relationship Id="rId75" Type="http://schemas.openxmlformats.org/officeDocument/2006/relationships/slide" Target="slides/slide4.xml"/><Relationship Id="rId83" Type="http://schemas.openxmlformats.org/officeDocument/2006/relationships/slide" Target="slides/slide12.xml"/><Relationship Id="rId88" Type="http://schemas.openxmlformats.org/officeDocument/2006/relationships/slide" Target="slides/slide17.xml"/><Relationship Id="rId91" Type="http://schemas.openxmlformats.org/officeDocument/2006/relationships/slide" Target="slides/slide20.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2.xml"/><Relationship Id="rId78" Type="http://schemas.openxmlformats.org/officeDocument/2006/relationships/slide" Target="slides/slide7.xml"/><Relationship Id="rId81" Type="http://schemas.openxmlformats.org/officeDocument/2006/relationships/slide" Target="slides/slide10.xml"/><Relationship Id="rId86" Type="http://schemas.openxmlformats.org/officeDocument/2006/relationships/slide" Target="slides/slide1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5.xml"/><Relationship Id="rId97" Type="http://schemas.openxmlformats.org/officeDocument/2006/relationships/viewProps" Target="viewProps.xml"/><Relationship Id="rId7" Type="http://schemas.openxmlformats.org/officeDocument/2006/relationships/customXml" Target="../customXml/item7.xml"/><Relationship Id="rId71" Type="http://schemas.openxmlformats.org/officeDocument/2006/relationships/slideMaster" Target="slideMasters/slideMaster3.xml"/><Relationship Id="rId92" Type="http://schemas.openxmlformats.org/officeDocument/2006/relationships/slide" Target="slides/slide21.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slide" Target="slides/slide16.xml"/><Relationship Id="rId61" Type="http://schemas.openxmlformats.org/officeDocument/2006/relationships/customXml" Target="../customXml/item61.xml"/><Relationship Id="rId82" Type="http://schemas.openxmlformats.org/officeDocument/2006/relationships/slide" Target="slides/slide11.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slide" Target="slides/slide6.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xml"/><Relationship Id="rId93" Type="http://schemas.openxmlformats.org/officeDocument/2006/relationships/slide" Target="slides/slide22.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3/6/2016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3/6/2016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1859898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PlugIns</a:t>
            </a:r>
            <a:r>
              <a:rPr lang="en-US" dirty="0"/>
              <a:t> cannot survive outside of a Module.</a:t>
            </a:r>
            <a:r>
              <a:rPr lang="en-US" baseline="0" dirty="0"/>
              <a:t> They must be defined within it.</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3885622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in</a:t>
            </a:r>
            <a:r>
              <a:rPr lang="en-US" baseline="0" dirty="0"/>
              <a:t> the lab 2 along with Conditions and States</a:t>
            </a:r>
          </a:p>
          <a:p>
            <a:r>
              <a:rPr lang="en-US" baseline="0" dirty="0"/>
              <a:t>Go back to Basic Add-in demo</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2979512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1426163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Conditions control </a:t>
            </a:r>
            <a:r>
              <a:rPr lang="en-US" b="0" dirty="0"/>
              <a:t>either</a:t>
            </a:r>
            <a:r>
              <a:rPr lang="en-US" dirty="0"/>
              <a:t> </a:t>
            </a:r>
            <a:r>
              <a:rPr lang="en-US" b="1" dirty="0"/>
              <a:t>enabled/disabled</a:t>
            </a:r>
            <a:r>
              <a:rPr lang="en-US" b="1" baseline="0" dirty="0"/>
              <a:t> state </a:t>
            </a:r>
            <a:r>
              <a:rPr lang="en-US" baseline="0" dirty="0"/>
              <a:t>(Ribbon controls) </a:t>
            </a:r>
            <a:r>
              <a:rPr lang="en-US" b="0" baseline="0" dirty="0"/>
              <a:t>or </a:t>
            </a:r>
            <a:r>
              <a:rPr lang="en-US" b="1" baseline="0" dirty="0"/>
              <a:t>visibility</a:t>
            </a:r>
            <a:r>
              <a:rPr lang="en-US" baseline="0" dirty="0"/>
              <a:t> (tabs, tab groups, dock panes)</a:t>
            </a:r>
          </a:p>
          <a:p>
            <a:endParaRPr lang="en-US" baseline="0" dirty="0"/>
          </a:p>
          <a:p>
            <a:r>
              <a:rPr lang="en-US" baseline="0" dirty="0"/>
              <a:t>Individual states are combined using Boolean operators to create conditions. Conditions are true when all the combination of their contained states evaluate to true. An individual state is only true when it is activated.</a:t>
            </a:r>
            <a:endParaRPr lang="en-US" dirty="0"/>
          </a:p>
          <a:p>
            <a:endParaRPr lang="en-US" dirty="0"/>
          </a:p>
          <a:p>
            <a:r>
              <a:rPr lang="en-US" dirty="0"/>
              <a:t>Questions:</a:t>
            </a:r>
          </a:p>
          <a:p>
            <a:r>
              <a:rPr lang="en-US" dirty="0"/>
              <a:t>1. Dev guide has this:  </a:t>
            </a:r>
            <a:r>
              <a:rPr lang="en-US" sz="1200" kern="1200" dirty="0">
                <a:solidFill>
                  <a:schemeClr val="tx1"/>
                </a:solidFill>
                <a:effectLst/>
                <a:latin typeface="Arial"/>
                <a:ea typeface="+mn-ea"/>
                <a:cs typeface="+mn-cs"/>
              </a:rPr>
              <a:t>&lt;conditions&gt;</a:t>
            </a:r>
          </a:p>
          <a:p>
            <a:r>
              <a:rPr lang="en-US" sz="1200" kern="1200" dirty="0">
                <a:solidFill>
                  <a:schemeClr val="tx1"/>
                </a:solidFill>
                <a:effectLst/>
                <a:latin typeface="Arial"/>
                <a:ea typeface="+mn-ea"/>
                <a:cs typeface="+mn-cs"/>
              </a:rPr>
              <a:t>  &lt;condition name="</a:t>
            </a:r>
            <a:r>
              <a:rPr lang="en-US" sz="1200" kern="1200" dirty="0" err="1">
                <a:solidFill>
                  <a:schemeClr val="tx1"/>
                </a:solidFill>
                <a:effectLst/>
                <a:latin typeface="Arial"/>
                <a:ea typeface="+mn-ea"/>
                <a:cs typeface="+mn-cs"/>
              </a:rPr>
              <a:t>aSimpleCondition</a:t>
            </a:r>
            <a:r>
              <a:rPr lang="en-US" sz="1200" kern="1200" dirty="0">
                <a:solidFill>
                  <a:schemeClr val="tx1"/>
                </a:solidFill>
                <a:effectLst/>
                <a:latin typeface="Arial"/>
                <a:ea typeface="+mn-ea"/>
                <a:cs typeface="+mn-cs"/>
              </a:rPr>
              <a:t>"&gt; </a:t>
            </a:r>
          </a:p>
          <a:p>
            <a:r>
              <a:rPr lang="en-US" sz="1200" kern="1200" dirty="0">
                <a:solidFill>
                  <a:schemeClr val="tx1"/>
                </a:solidFill>
                <a:effectLst/>
                <a:latin typeface="Arial"/>
                <a:ea typeface="+mn-ea"/>
                <a:cs typeface="+mn-cs"/>
              </a:rPr>
              <a:t>   &lt;state name="</a:t>
            </a:r>
            <a:r>
              <a:rPr lang="en-US" sz="1200" kern="1200" dirty="0" err="1">
                <a:solidFill>
                  <a:schemeClr val="tx1"/>
                </a:solidFill>
                <a:effectLst/>
                <a:latin typeface="Arial"/>
                <a:ea typeface="+mn-ea"/>
                <a:cs typeface="+mn-cs"/>
              </a:rPr>
              <a:t>someState</a:t>
            </a:r>
            <a:r>
              <a:rPr lang="en-US" sz="1200" kern="1200" dirty="0">
                <a:solidFill>
                  <a:schemeClr val="tx1"/>
                </a:solidFill>
                <a:effectLst/>
                <a:latin typeface="Arial"/>
                <a:ea typeface="+mn-ea"/>
                <a:cs typeface="+mn-cs"/>
              </a:rPr>
              <a:t>"/&gt; </a:t>
            </a:r>
          </a:p>
          <a:p>
            <a:r>
              <a:rPr lang="en-US" sz="1200" kern="1200" dirty="0">
                <a:solidFill>
                  <a:schemeClr val="tx1"/>
                </a:solidFill>
                <a:effectLst/>
                <a:latin typeface="Arial"/>
                <a:ea typeface="+mn-ea"/>
                <a:cs typeface="+mn-cs"/>
              </a:rPr>
              <a:t>  &lt;/condition&gt; </a:t>
            </a:r>
          </a:p>
          <a:p>
            <a:r>
              <a:rPr lang="en-US" sz="1200" kern="1200" dirty="0">
                <a:solidFill>
                  <a:schemeClr val="tx1"/>
                </a:solidFill>
                <a:effectLst/>
                <a:latin typeface="Arial"/>
                <a:ea typeface="+mn-ea"/>
                <a:cs typeface="+mn-cs"/>
              </a:rPr>
              <a:t>&lt;/conditions&gt;</a:t>
            </a:r>
          </a:p>
          <a:p>
            <a:endParaRPr lang="en-US" dirty="0"/>
          </a:p>
          <a:p>
            <a:r>
              <a:rPr lang="en-US" dirty="0"/>
              <a:t>2. In </a:t>
            </a:r>
            <a:r>
              <a:rPr lang="en-US" dirty="0" err="1"/>
              <a:t>ADMapping.daml</a:t>
            </a:r>
            <a:r>
              <a:rPr lang="en-US" dirty="0"/>
              <a:t>, couldn’t find condition for “</a:t>
            </a:r>
            <a:r>
              <a:rPr lang="en-US" dirty="0" err="1"/>
              <a:t>esri_mapping_mapPane</a:t>
            </a:r>
            <a:r>
              <a:rPr lang="en-US" dirty="0"/>
              <a:t>”</a:t>
            </a:r>
          </a:p>
          <a:p>
            <a:r>
              <a:rPr lang="en-US" dirty="0"/>
              <a:t>Only a state.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3049822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 has a lot of conditions out of the</a:t>
            </a:r>
            <a:r>
              <a:rPr lang="en-US" baseline="0" dirty="0"/>
              <a:t> box, controlled with AND, OR, NOT</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1721219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1. Dev guide has this:  </a:t>
            </a:r>
            <a:r>
              <a:rPr lang="en-US" sz="1200" kern="1200" dirty="0">
                <a:solidFill>
                  <a:schemeClr val="tx1"/>
                </a:solidFill>
                <a:effectLst/>
                <a:latin typeface="Arial"/>
                <a:ea typeface="+mn-ea"/>
                <a:cs typeface="+mn-cs"/>
              </a:rPr>
              <a:t>&lt;conditions&gt;</a:t>
            </a:r>
          </a:p>
          <a:p>
            <a:r>
              <a:rPr lang="en-US" sz="1200" kern="1200" dirty="0">
                <a:solidFill>
                  <a:schemeClr val="tx1"/>
                </a:solidFill>
                <a:effectLst/>
                <a:latin typeface="Arial"/>
                <a:ea typeface="+mn-ea"/>
                <a:cs typeface="+mn-cs"/>
              </a:rPr>
              <a:t>  &lt;condition name="</a:t>
            </a:r>
            <a:r>
              <a:rPr lang="en-US" sz="1200" kern="1200" dirty="0" err="1">
                <a:solidFill>
                  <a:schemeClr val="tx1"/>
                </a:solidFill>
                <a:effectLst/>
                <a:latin typeface="Arial"/>
                <a:ea typeface="+mn-ea"/>
                <a:cs typeface="+mn-cs"/>
              </a:rPr>
              <a:t>aSimpleCondition</a:t>
            </a:r>
            <a:r>
              <a:rPr lang="en-US" sz="1200" kern="1200" dirty="0">
                <a:solidFill>
                  <a:schemeClr val="tx1"/>
                </a:solidFill>
                <a:effectLst/>
                <a:latin typeface="Arial"/>
                <a:ea typeface="+mn-ea"/>
                <a:cs typeface="+mn-cs"/>
              </a:rPr>
              <a:t>"&gt; </a:t>
            </a:r>
          </a:p>
          <a:p>
            <a:r>
              <a:rPr lang="en-US" sz="1200" kern="1200" dirty="0">
                <a:solidFill>
                  <a:schemeClr val="tx1"/>
                </a:solidFill>
                <a:effectLst/>
                <a:latin typeface="Arial"/>
                <a:ea typeface="+mn-ea"/>
                <a:cs typeface="+mn-cs"/>
              </a:rPr>
              <a:t>   &lt;state name="</a:t>
            </a:r>
            <a:r>
              <a:rPr lang="en-US" sz="1200" kern="1200" dirty="0" err="1">
                <a:solidFill>
                  <a:schemeClr val="tx1"/>
                </a:solidFill>
                <a:effectLst/>
                <a:latin typeface="Arial"/>
                <a:ea typeface="+mn-ea"/>
                <a:cs typeface="+mn-cs"/>
              </a:rPr>
              <a:t>someState</a:t>
            </a:r>
            <a:r>
              <a:rPr lang="en-US" sz="1200" kern="1200" dirty="0">
                <a:solidFill>
                  <a:schemeClr val="tx1"/>
                </a:solidFill>
                <a:effectLst/>
                <a:latin typeface="Arial"/>
                <a:ea typeface="+mn-ea"/>
                <a:cs typeface="+mn-cs"/>
              </a:rPr>
              <a:t>"/&gt; </a:t>
            </a:r>
          </a:p>
          <a:p>
            <a:r>
              <a:rPr lang="en-US" sz="1200" kern="1200" dirty="0">
                <a:solidFill>
                  <a:schemeClr val="tx1"/>
                </a:solidFill>
                <a:effectLst/>
                <a:latin typeface="Arial"/>
                <a:ea typeface="+mn-ea"/>
                <a:cs typeface="+mn-cs"/>
              </a:rPr>
              <a:t>  &lt;/condition&gt; </a:t>
            </a:r>
          </a:p>
          <a:p>
            <a:r>
              <a:rPr lang="en-US" sz="1200" kern="1200" dirty="0">
                <a:solidFill>
                  <a:schemeClr val="tx1"/>
                </a:solidFill>
                <a:effectLst/>
                <a:latin typeface="Arial"/>
                <a:ea typeface="+mn-ea"/>
                <a:cs typeface="+mn-cs"/>
              </a:rPr>
              <a:t>&lt;/</a:t>
            </a:r>
            <a:r>
              <a:rPr lang="en-US" sz="1200" kern="1200">
                <a:solidFill>
                  <a:schemeClr val="tx1"/>
                </a:solidFill>
                <a:effectLst/>
                <a:latin typeface="Arial"/>
                <a:ea typeface="+mn-ea"/>
                <a:cs typeface="+mn-cs"/>
              </a:rPr>
              <a:t>conditions&gt;</a:t>
            </a: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3320861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1548475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3463850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753728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want to show the extensions on disk</a:t>
            </a:r>
          </a:p>
          <a:p>
            <a:r>
              <a:rPr lang="en-US" dirty="0"/>
              <a:t>C:\Program Files\ArcGIS\Pro\bin contain the API extensions</a:t>
            </a:r>
          </a:p>
          <a:p>
            <a:r>
              <a:rPr lang="en-US" dirty="0"/>
              <a:t>Look</a:t>
            </a:r>
            <a:r>
              <a:rPr lang="en-US" baseline="0" dirty="0"/>
              <a:t> at DAML files to see how components of Pro are put together.</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3661813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Deployed add-ins stored here: C:\Users\Evan\Documents\ArcGIS\AddIns\ArcGISPro</a:t>
            </a:r>
          </a:p>
          <a:p>
            <a:r>
              <a:rPr lang="en-US" dirty="0"/>
              <a:t>Change .</a:t>
            </a:r>
            <a:r>
              <a:rPr lang="en-US" dirty="0" err="1"/>
              <a:t>esriaddinx</a:t>
            </a:r>
            <a:r>
              <a:rPr lang="en-US" baseline="0" dirty="0"/>
              <a:t> file to .zip and you can see what’s inside it.</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3354577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Basic Add-in</a:t>
            </a:r>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3348001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Tabs, groups, controls stubbed out for you.</a:t>
            </a:r>
          </a:p>
          <a:p>
            <a:r>
              <a:rPr lang="en-US" dirty="0"/>
              <a:t>New button added</a:t>
            </a:r>
            <a:r>
              <a:rPr lang="en-US" baseline="0" dirty="0"/>
              <a:t> to DAML when you add button in VS</a:t>
            </a:r>
          </a:p>
          <a:p>
            <a:r>
              <a:rPr lang="en-US" baseline="0" dirty="0"/>
              <a:t>/</a:t>
            </a:r>
            <a:r>
              <a:rPr lang="en-US" baseline="0" dirty="0" err="1"/>
              <a:t>dumpcombineddaml</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2150327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434165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It is only in rare cases that controls</a:t>
            </a:r>
            <a:r>
              <a:rPr lang="en-US" baseline="0" dirty="0"/>
              <a:t> need to be edited by hand. The SDK templates do most of the work for us.</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8045076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pic>
        <p:nvPicPr>
          <p:cNvPr id="7" name="Picture 6" descr="esri-10GlobeLogo_No-r_sRGBRe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54329" y="365138"/>
            <a:ext cx="2168737" cy="967642"/>
          </a:xfrm>
          <a:prstGeom prst="rect">
            <a:avLst/>
          </a:prstGeom>
        </p:spPr>
      </p:pic>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3/6/2016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3/6/2016</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3/6/2016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3/6/2016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3/6/2016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ection header—wh bar">
    <p:spTree>
      <p:nvGrpSpPr>
        <p:cNvPr id="1" name=""/>
        <p:cNvGrpSpPr/>
        <p:nvPr/>
      </p:nvGrpSpPr>
      <p:grpSpPr>
        <a:xfrm>
          <a:off x="0" y="0"/>
          <a:ext cx="0" cy="0"/>
          <a:chOff x="0" y="0"/>
          <a:chExt cx="0" cy="0"/>
        </a:xfrm>
      </p:grpSpPr>
      <p:sp>
        <p:nvSpPr>
          <p:cNvPr id="5" name="Rectangle 4"/>
          <p:cNvSpPr/>
          <p:nvPr/>
        </p:nvSpPr>
        <p:spPr bwMode="white">
          <a:xfrm>
            <a:off x="1" y="5716588"/>
            <a:ext cx="12192000" cy="1141412"/>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Title Placeholder 1"/>
          <p:cNvSpPr>
            <a:spLocks noGrp="1"/>
          </p:cNvSpPr>
          <p:nvPr>
            <p:ph type="title" hasCustomPrompt="1"/>
          </p:nvPr>
        </p:nvSpPr>
        <p:spPr>
          <a:xfrm>
            <a:off x="682627" y="6041067"/>
            <a:ext cx="6322948" cy="457200"/>
          </a:xfrm>
          <a:prstGeom prst="rect">
            <a:avLst/>
          </a:prstGeom>
          <a:noFill/>
          <a:ln>
            <a:noFill/>
          </a:ln>
        </p:spPr>
        <p:txBody>
          <a:bodyPr vert="horz" lIns="0" tIns="0" rIns="0" bIns="0" rtlCol="0" anchor="ctr" anchorCtr="0">
            <a:noAutofit/>
          </a:bodyPr>
          <a:lstStyle>
            <a:lvl1pPr algn="r">
              <a:defRPr sz="2600" b="1" baseline="0">
                <a:solidFill>
                  <a:srgbClr val="404040"/>
                </a:solidFill>
              </a:defRPr>
            </a:lvl1pPr>
          </a:lstStyle>
          <a:p>
            <a:r>
              <a:rPr lang="en-US" dirty="0"/>
              <a:t>Section Heading</a:t>
            </a:r>
          </a:p>
        </p:txBody>
      </p:sp>
      <p:sp>
        <p:nvSpPr>
          <p:cNvPr id="7" name="Text Placeholder 6"/>
          <p:cNvSpPr>
            <a:spLocks noGrp="1"/>
          </p:cNvSpPr>
          <p:nvPr>
            <p:ph type="body" sz="quarter" idx="11" hasCustomPrompt="1"/>
          </p:nvPr>
        </p:nvSpPr>
        <p:spPr>
          <a:xfrm>
            <a:off x="7613591" y="5934015"/>
            <a:ext cx="3962400" cy="671304"/>
          </a:xfrm>
        </p:spPr>
        <p:txBody>
          <a:bodyPr anchor="ctr"/>
          <a:lstStyle>
            <a:lvl1pPr marL="0" indent="0">
              <a:lnSpc>
                <a:spcPct val="100000"/>
              </a:lnSpc>
              <a:spcBef>
                <a:spcPts val="0"/>
              </a:spcBef>
              <a:spcAft>
                <a:spcPts val="0"/>
              </a:spcAft>
              <a:buNone/>
              <a:defRPr sz="1800" b="0" baseline="0">
                <a:solidFill>
                  <a:srgbClr val="7F7F7F"/>
                </a:solidFill>
              </a:defRPr>
            </a:lvl1pPr>
          </a:lstStyle>
          <a:p>
            <a:pPr lvl="0"/>
            <a:r>
              <a:rPr lang="en-US" dirty="0"/>
              <a:t>Sub Heading/Description Goes Here </a:t>
            </a:r>
            <a:br>
              <a:rPr lang="en-US" dirty="0"/>
            </a:br>
            <a:r>
              <a:rPr lang="en-US" dirty="0"/>
              <a:t>(2 lines max)</a:t>
            </a:r>
          </a:p>
        </p:txBody>
      </p:sp>
      <p:cxnSp>
        <p:nvCxnSpPr>
          <p:cNvPr id="10" name="Straight Connector 9"/>
          <p:cNvCxnSpPr/>
          <p:nvPr/>
        </p:nvCxnSpPr>
        <p:spPr bwMode="auto">
          <a:xfrm>
            <a:off x="7315199" y="6058694"/>
            <a:ext cx="0" cy="457200"/>
          </a:xfrm>
          <a:prstGeom prst="line">
            <a:avLst/>
          </a:prstGeom>
          <a:noFill/>
          <a:ln w="3175" cap="flat" cmpd="sng" algn="ctr">
            <a:solidFill>
              <a:srgbClr val="7F7F7F"/>
            </a:solidFill>
            <a:prstDash val="solid"/>
            <a:round/>
            <a:headEnd type="none" w="med" len="med"/>
            <a:tailEnd type="none" w="med" len="med"/>
          </a:ln>
          <a:effectLst/>
        </p:spPr>
      </p:cxnSp>
      <p:sp>
        <p:nvSpPr>
          <p:cNvPr id="8"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lumMod val="50000"/>
                  </a:schemeClr>
                </a:solidFill>
              </a:defRPr>
            </a:lvl1pPr>
          </a:lstStyle>
          <a:p>
            <a:fld id="{6CC74C2C-9D9A-F44F-8102-997604148B65}" type="datetime1">
              <a:rPr lang="en-US" smtClean="0"/>
              <a:pPr/>
              <a:t>3/6/2016</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lumMod val="50000"/>
                  </a:schemeClr>
                </a:solidFill>
              </a:defRPr>
            </a:lvl1pPr>
          </a:lstStyle>
          <a:p>
            <a:endParaRPr lang="en-US" dirty="0"/>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lumMod val="50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803871383"/>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mall subject—wh bar">
    <p:spTree>
      <p:nvGrpSpPr>
        <p:cNvPr id="1" name=""/>
        <p:cNvGrpSpPr/>
        <p:nvPr/>
      </p:nvGrpSpPr>
      <p:grpSpPr>
        <a:xfrm>
          <a:off x="0" y="0"/>
          <a:ext cx="0" cy="0"/>
          <a:chOff x="0" y="0"/>
          <a:chExt cx="0" cy="0"/>
        </a:xfrm>
      </p:grpSpPr>
      <p:sp>
        <p:nvSpPr>
          <p:cNvPr id="5" name="Rectangle 4"/>
          <p:cNvSpPr/>
          <p:nvPr/>
        </p:nvSpPr>
        <p:spPr bwMode="white">
          <a:xfrm>
            <a:off x="1" y="5943600"/>
            <a:ext cx="12192000" cy="914400"/>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Title Placeholder 1"/>
          <p:cNvSpPr>
            <a:spLocks noGrp="1"/>
          </p:cNvSpPr>
          <p:nvPr>
            <p:ph type="title" hasCustomPrompt="1"/>
          </p:nvPr>
        </p:nvSpPr>
        <p:spPr>
          <a:xfrm>
            <a:off x="685800" y="6186944"/>
            <a:ext cx="10890504" cy="215444"/>
          </a:xfrm>
          <a:prstGeom prst="rect">
            <a:avLst/>
          </a:prstGeom>
          <a:noFill/>
          <a:ln>
            <a:noFill/>
          </a:ln>
        </p:spPr>
        <p:txBody>
          <a:bodyPr vert="horz" lIns="0" tIns="0" rIns="0" bIns="0" rtlCol="0" anchor="b" anchorCtr="0">
            <a:spAutoFit/>
          </a:bodyPr>
          <a:lstStyle>
            <a:lvl1pPr>
              <a:defRPr sz="1400" b="0" baseline="0">
                <a:solidFill>
                  <a:srgbClr val="404040"/>
                </a:solidFill>
              </a:defRPr>
            </a:lvl1pPr>
          </a:lstStyle>
          <a:p>
            <a:r>
              <a:rPr lang="en-US" dirty="0"/>
              <a:t>Subject | Description (this line of text is the least important item on this slide)</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rgbClr val="7F7F7F"/>
                </a:solidFill>
              </a:defRPr>
            </a:lvl1pPr>
          </a:lstStyle>
          <a:p>
            <a:fld id="{E6047B32-7A09-3E43-8D20-C67BC15BDCB3}" type="datetime1">
              <a:rPr lang="en-US" smtClean="0"/>
              <a:pPr/>
              <a:t>3/6/2016</a:t>
            </a:fld>
            <a:endParaRPr lang="en-US"/>
          </a:p>
        </p:txBody>
      </p:sp>
      <p:sp>
        <p:nvSpPr>
          <p:cNvPr id="7"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rgbClr val="7F7F7F"/>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rgbClr val="7F7F7F"/>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411613000"/>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mall subject">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914401" y="6186944"/>
            <a:ext cx="10363200" cy="215444"/>
          </a:xfrm>
          <a:prstGeom prst="rect">
            <a:avLst/>
          </a:prstGeom>
          <a:noFill/>
          <a:ln>
            <a:noFill/>
          </a:ln>
        </p:spPr>
        <p:txBody>
          <a:bodyPr vert="horz" lIns="0" tIns="0" rIns="0" bIns="0" rtlCol="0" anchor="b" anchorCtr="0">
            <a:spAutoFit/>
          </a:bodyPr>
          <a:lstStyle>
            <a:lvl1pPr>
              <a:defRPr sz="1400" b="0" baseline="0">
                <a:solidFill>
                  <a:schemeClr val="tx1"/>
                </a:solidFill>
              </a:defRPr>
            </a:lvl1pPr>
          </a:lstStyle>
          <a:p>
            <a:r>
              <a:rPr lang="en-US" dirty="0"/>
              <a:t>Subject | Description (this line of text is the least important item on this slide)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F62127C-9A46-5940-842C-736B1B224903}" type="datetime1">
              <a:rPr lang="en-US" smtClean="0"/>
              <a:t>3/6/2016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532778265"/>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sri">
    <p:bg>
      <p:bgPr>
        <a:solidFill>
          <a:srgbClr val="E0F4FE"/>
        </a:solidFill>
        <a:effectLst/>
      </p:bgPr>
    </p:bg>
    <p:spTree>
      <p:nvGrpSpPr>
        <p:cNvPr id="1" name=""/>
        <p:cNvGrpSpPr/>
        <p:nvPr/>
      </p:nvGrpSpPr>
      <p:grpSpPr>
        <a:xfrm>
          <a:off x="0" y="0"/>
          <a:ext cx="0" cy="0"/>
          <a:chOff x="0" y="0"/>
          <a:chExt cx="0" cy="0"/>
        </a:xfrm>
      </p:grpSpPr>
      <p:pic>
        <p:nvPicPr>
          <p:cNvPr id="7" name="Picture 6" descr="esri-10GlobeLogo_TagLockup5_Slide_s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150" y="2085337"/>
            <a:ext cx="4188457" cy="2404872"/>
          </a:xfrm>
          <a:prstGeom prst="rect">
            <a:avLst/>
          </a:prstGeom>
        </p:spPr>
      </p:pic>
      <p:sp>
        <p:nvSpPr>
          <p:cNvPr id="3" name="Parallelogram 10"/>
          <p:cNvSpPr/>
          <p:nvPr/>
        </p:nvSpPr>
        <p:spPr bwMode="auto">
          <a:xfrm rot="5400000" flipV="1">
            <a:off x="5295904"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 name="Parallelogram 10"/>
          <p:cNvSpPr/>
          <p:nvPr/>
        </p:nvSpPr>
        <p:spPr bwMode="auto">
          <a:xfrm flipH="1" flipV="1">
            <a:off x="3"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pic>
        <p:nvPicPr>
          <p:cNvPr id="7" name="Picture 6" descr="esri-10GlobeLogo_No-r_sRGBRe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54329" y="365138"/>
            <a:ext cx="2168737" cy="967642"/>
          </a:xfrm>
          <a:prstGeom prst="rect">
            <a:avLst/>
          </a:prstGeom>
        </p:spPr>
      </p:pic>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3/6/2016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3765149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3/6/2016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9696583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3/6/2016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3/6/2016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89839706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3/6/2016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16298776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3/6/2016</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584314051"/>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3/6/2016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166824176"/>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3/6/2016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9098430"/>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3/6/2016</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144461477"/>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3/6/2016</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95599923"/>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3/6/2016</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176026854"/>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3/6/2016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416378551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3/6/2016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1502141"/>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dirty="0"/>
              <a:t>Click to edit Master text styles</a:t>
            </a:r>
          </a:p>
          <a:p>
            <a:pPr lvl="1"/>
            <a:r>
              <a:rPr lang="en-US" dirty="0"/>
              <a:t>Second level</a:t>
            </a:r>
          </a:p>
          <a:p>
            <a:pPr lvl="2"/>
            <a:r>
              <a:rPr lang="en-US" dirty="0"/>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3/6/2016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3/6/2016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270629767"/>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sri">
    <p:bg>
      <p:bgPr>
        <a:solidFill>
          <a:srgbClr val="E0F4FE"/>
        </a:solidFill>
        <a:effectLst/>
      </p:bgPr>
    </p:bg>
    <p:spTree>
      <p:nvGrpSpPr>
        <p:cNvPr id="1" name=""/>
        <p:cNvGrpSpPr/>
        <p:nvPr/>
      </p:nvGrpSpPr>
      <p:grpSpPr>
        <a:xfrm>
          <a:off x="0" y="0"/>
          <a:ext cx="0" cy="0"/>
          <a:chOff x="0" y="0"/>
          <a:chExt cx="0" cy="0"/>
        </a:xfrm>
      </p:grpSpPr>
      <p:pic>
        <p:nvPicPr>
          <p:cNvPr id="7" name="Picture 6" descr="esri-10GlobeLogo_TagLockup5_Slide_s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150" y="2085337"/>
            <a:ext cx="4188457" cy="2404872"/>
          </a:xfrm>
          <a:prstGeom prst="rect">
            <a:avLst/>
          </a:prstGeom>
        </p:spPr>
      </p:pic>
      <p:sp>
        <p:nvSpPr>
          <p:cNvPr id="3" name="Parallelogram 10"/>
          <p:cNvSpPr/>
          <p:nvPr/>
        </p:nvSpPr>
        <p:spPr bwMode="auto">
          <a:xfrm rot="5400000" flipV="1">
            <a:off x="5295904"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 name="Parallelogram 10"/>
          <p:cNvSpPr/>
          <p:nvPr/>
        </p:nvSpPr>
        <p:spPr bwMode="auto">
          <a:xfrm flipH="1" flipV="1">
            <a:off x="3"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816861541"/>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pic>
        <p:nvPicPr>
          <p:cNvPr id="7" name="Picture 6" descr="esri-10GlobeLogo_No-r_sRGBRe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54329" y="365138"/>
            <a:ext cx="2168737" cy="967642"/>
          </a:xfrm>
          <a:prstGeom prst="rect">
            <a:avLst/>
          </a:prstGeom>
        </p:spPr>
      </p:pic>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3/6/2016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895608751"/>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3/6/2016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482504615"/>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3/6/2016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139528479"/>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3/6/2016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5891722"/>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3/6/2016</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27576845"/>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3/6/2016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20491904"/>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3/6/2016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286364487"/>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3/6/2016</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93144598"/>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3/6/2016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3/6/2016</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824686696"/>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3/6/2016</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65665064"/>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3/6/2016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09612369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3/6/2016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812111178"/>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3/6/2016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275562403"/>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Esri">
    <p:bg>
      <p:bgPr>
        <a:solidFill>
          <a:srgbClr val="E0F4FE"/>
        </a:solidFill>
        <a:effectLst/>
      </p:bgPr>
    </p:bg>
    <p:spTree>
      <p:nvGrpSpPr>
        <p:cNvPr id="1" name=""/>
        <p:cNvGrpSpPr/>
        <p:nvPr/>
      </p:nvGrpSpPr>
      <p:grpSpPr>
        <a:xfrm>
          <a:off x="0" y="0"/>
          <a:ext cx="0" cy="0"/>
          <a:chOff x="0" y="0"/>
          <a:chExt cx="0" cy="0"/>
        </a:xfrm>
      </p:grpSpPr>
      <p:pic>
        <p:nvPicPr>
          <p:cNvPr id="7" name="Picture 6" descr="esri-10GlobeLogo_TagLockup5_Slide_s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150" y="2085337"/>
            <a:ext cx="4188457" cy="2404872"/>
          </a:xfrm>
          <a:prstGeom prst="rect">
            <a:avLst/>
          </a:prstGeom>
        </p:spPr>
      </p:pic>
      <p:sp>
        <p:nvSpPr>
          <p:cNvPr id="3" name="Parallelogram 10"/>
          <p:cNvSpPr/>
          <p:nvPr/>
        </p:nvSpPr>
        <p:spPr bwMode="auto">
          <a:xfrm rot="5400000" flipV="1">
            <a:off x="5295904"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 name="Parallelogram 10"/>
          <p:cNvSpPr/>
          <p:nvPr/>
        </p:nvSpPr>
        <p:spPr bwMode="auto">
          <a:xfrm flipH="1" flipV="1">
            <a:off x="3"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44046573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3/6/2016</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3/6/2016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3/6/2016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3/6/2016</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3/6/2016</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3.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3/6/2016</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3" r:id="rId14"/>
    <p:sldLayoutId id="2147486814" r:id="rId15"/>
    <p:sldLayoutId id="2147486815" r:id="rId16"/>
    <p:sldLayoutId id="2147486816" r:id="rId17"/>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3/6/2016</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22511590"/>
      </p:ext>
    </p:extLst>
  </p:cSld>
  <p:clrMap bg1="dk1" tx1="lt1" bg2="dk2" tx2="lt2" accent1="accent1" accent2="accent2" accent3="accent3" accent4="accent4" accent5="accent5" accent6="accent6" hlink="hlink" folHlink="folHlink"/>
  <p:sldLayoutIdLst>
    <p:sldLayoutId id="2147486818" r:id="rId1"/>
    <p:sldLayoutId id="2147486819" r:id="rId2"/>
    <p:sldLayoutId id="2147486820" r:id="rId3"/>
    <p:sldLayoutId id="2147486821" r:id="rId4"/>
    <p:sldLayoutId id="2147486822" r:id="rId5"/>
    <p:sldLayoutId id="2147486823" r:id="rId6"/>
    <p:sldLayoutId id="2147486824" r:id="rId7"/>
    <p:sldLayoutId id="2147486825" r:id="rId8"/>
    <p:sldLayoutId id="2147486826" r:id="rId9"/>
    <p:sldLayoutId id="2147486827" r:id="rId10"/>
    <p:sldLayoutId id="2147486828" r:id="rId11"/>
    <p:sldLayoutId id="2147486829" r:id="rId12"/>
    <p:sldLayoutId id="2147486830" r:id="rId13"/>
    <p:sldLayoutId id="2147486831"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3/6/2016</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64621114"/>
      </p:ext>
    </p:extLst>
  </p:cSld>
  <p:clrMap bg1="dk1" tx1="lt1" bg2="dk2" tx2="lt2" accent1="accent1" accent2="accent2" accent3="accent3" accent4="accent4" accent5="accent5" accent6="accent6" hlink="hlink" folHlink="folHlink"/>
  <p:sldLayoutIdLst>
    <p:sldLayoutId id="2147486833" r:id="rId1"/>
    <p:sldLayoutId id="2147486834" r:id="rId2"/>
    <p:sldLayoutId id="2147486835" r:id="rId3"/>
    <p:sldLayoutId id="2147486836" r:id="rId4"/>
    <p:sldLayoutId id="2147486837" r:id="rId5"/>
    <p:sldLayoutId id="2147486838" r:id="rId6"/>
    <p:sldLayoutId id="2147486839" r:id="rId7"/>
    <p:sldLayoutId id="2147486840" r:id="rId8"/>
    <p:sldLayoutId id="2147486841" r:id="rId9"/>
    <p:sldLayoutId id="2147486842" r:id="rId10"/>
    <p:sldLayoutId id="2147486843" r:id="rId11"/>
    <p:sldLayoutId id="2147486844" r:id="rId12"/>
    <p:sldLayoutId id="2147486845" r:id="rId13"/>
    <p:sldLayoutId id="214748684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39.xml"/><Relationship Id="rId5" Type="http://schemas.openxmlformats.org/officeDocument/2006/relationships/image" Target="../media/image13.png"/><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ctrTitle"/>
          </p:nvPr>
        </p:nvSpPr>
        <p:spPr>
          <a:xfrm>
            <a:off x="1095023" y="2417495"/>
            <a:ext cx="9259552" cy="914400"/>
          </a:xfrm>
        </p:spPr>
        <p:txBody>
          <a:bodyPr/>
          <a:lstStyle/>
          <a:p>
            <a:r>
              <a:rPr lang="en-US" sz="4000" dirty="0"/>
              <a:t>Introduction to the ArcGIS Pro SDK</a:t>
            </a:r>
            <a:endParaRPr lang="en-US" sz="4000" dirty="0">
              <a:cs typeface="AvenirNext LT Pro Demi"/>
            </a:endParaRPr>
          </a:p>
        </p:txBody>
      </p:sp>
      <p:sp>
        <p:nvSpPr>
          <p:cNvPr id="5" name="Subtitle 4"/>
          <p:cNvSpPr>
            <a:spLocks noGrp="1"/>
          </p:cNvSpPr>
          <p:nvPr>
            <p:ph type="subTitle" idx="1"/>
          </p:nvPr>
        </p:nvSpPr>
        <p:spPr>
          <a:xfrm>
            <a:off x="1828801" y="3749187"/>
            <a:ext cx="8534401" cy="914400"/>
          </a:xfrm>
        </p:spPr>
        <p:txBody>
          <a:bodyPr/>
          <a:lstStyle/>
          <a:p>
            <a:r>
              <a:rPr lang="en-US" dirty="0">
                <a:cs typeface="AvenirNext LT Pro Thin"/>
              </a:rPr>
              <a:t>Charles Macleod, Uma Harano</a:t>
            </a:r>
          </a:p>
        </p:txBody>
      </p:sp>
      <p:cxnSp>
        <p:nvCxnSpPr>
          <p:cNvPr id="9" name="Straight Connector 8"/>
          <p:cNvCxnSpPr/>
          <p:nvPr/>
        </p:nvCxnSpPr>
        <p:spPr bwMode="auto">
          <a:xfrm>
            <a:off x="5529890" y="3555167"/>
            <a:ext cx="1031895" cy="0"/>
          </a:xfrm>
          <a:prstGeom prst="line">
            <a:avLst/>
          </a:prstGeom>
          <a:noFill/>
          <a:ln w="25400" cap="flat" cmpd="sng" algn="ctr">
            <a:solidFill>
              <a:srgbClr val="FFFFFF"/>
            </a:solidFill>
            <a:prstDash val="solid"/>
            <a:round/>
            <a:headEnd type="none" w="med" len="med"/>
            <a:tailEnd type="none" w="med" len="med"/>
          </a:ln>
          <a:effectLst/>
        </p:spPr>
      </p:cxnSp>
      <p:sp>
        <p:nvSpPr>
          <p:cNvPr id="14" name="Rectangle 17"/>
          <p:cNvSpPr/>
          <p:nvPr/>
        </p:nvSpPr>
        <p:spPr bwMode="auto">
          <a:xfrm>
            <a:off x="-3279" y="1172498"/>
            <a:ext cx="4915224" cy="414761"/>
          </a:xfrm>
          <a:custGeom>
            <a:avLst/>
            <a:gdLst>
              <a:gd name="connsiteX0" fmla="*/ 0 w 4494977"/>
              <a:gd name="connsiteY0" fmla="*/ 0 h 411480"/>
              <a:gd name="connsiteX1" fmla="*/ 4494977 w 4494977"/>
              <a:gd name="connsiteY1" fmla="*/ 0 h 411480"/>
              <a:gd name="connsiteX2" fmla="*/ 4494977 w 4494977"/>
              <a:gd name="connsiteY2" fmla="*/ 411480 h 411480"/>
              <a:gd name="connsiteX3" fmla="*/ 0 w 4494977"/>
              <a:gd name="connsiteY3" fmla="*/ 411480 h 411480"/>
              <a:gd name="connsiteX4" fmla="*/ 0 w 4494977"/>
              <a:gd name="connsiteY4" fmla="*/ 0 h 411480"/>
              <a:gd name="connsiteX0" fmla="*/ 0 w 4494977"/>
              <a:gd name="connsiteY0" fmla="*/ 0 h 419517"/>
              <a:gd name="connsiteX1" fmla="*/ 4494977 w 4494977"/>
              <a:gd name="connsiteY1" fmla="*/ 0 h 419517"/>
              <a:gd name="connsiteX2" fmla="*/ 4430671 w 4494977"/>
              <a:gd name="connsiteY2" fmla="*/ 419517 h 419517"/>
              <a:gd name="connsiteX3" fmla="*/ 0 w 4494977"/>
              <a:gd name="connsiteY3" fmla="*/ 411480 h 419517"/>
              <a:gd name="connsiteX4" fmla="*/ 0 w 4494977"/>
              <a:gd name="connsiteY4" fmla="*/ 0 h 419517"/>
              <a:gd name="connsiteX0" fmla="*/ 0 w 4800430"/>
              <a:gd name="connsiteY0" fmla="*/ 0 h 419517"/>
              <a:gd name="connsiteX1" fmla="*/ 4800430 w 4800430"/>
              <a:gd name="connsiteY1" fmla="*/ 8037 h 419517"/>
              <a:gd name="connsiteX2" fmla="*/ 4430671 w 4800430"/>
              <a:gd name="connsiteY2" fmla="*/ 419517 h 419517"/>
              <a:gd name="connsiteX3" fmla="*/ 0 w 4800430"/>
              <a:gd name="connsiteY3" fmla="*/ 411480 h 419517"/>
              <a:gd name="connsiteX4" fmla="*/ 0 w 4800430"/>
              <a:gd name="connsiteY4" fmla="*/ 0 h 419517"/>
              <a:gd name="connsiteX0" fmla="*/ 0 w 4800430"/>
              <a:gd name="connsiteY0" fmla="*/ 0 h 411480"/>
              <a:gd name="connsiteX1" fmla="*/ 4800430 w 4800430"/>
              <a:gd name="connsiteY1" fmla="*/ 8037 h 411480"/>
              <a:gd name="connsiteX2" fmla="*/ 4615551 w 4800430"/>
              <a:gd name="connsiteY2" fmla="*/ 411480 h 411480"/>
              <a:gd name="connsiteX3" fmla="*/ 0 w 4800430"/>
              <a:gd name="connsiteY3" fmla="*/ 411480 h 411480"/>
              <a:gd name="connsiteX4" fmla="*/ 0 w 4800430"/>
              <a:gd name="connsiteY4" fmla="*/ 0 h 411480"/>
              <a:gd name="connsiteX0" fmla="*/ 0 w 4800430"/>
              <a:gd name="connsiteY0" fmla="*/ 0 h 411480"/>
              <a:gd name="connsiteX1" fmla="*/ 4800430 w 4800430"/>
              <a:gd name="connsiteY1" fmla="*/ 8037 h 411480"/>
              <a:gd name="connsiteX2" fmla="*/ 4607614 w 4800430"/>
              <a:gd name="connsiteY2" fmla="*/ 411480 h 411480"/>
              <a:gd name="connsiteX3" fmla="*/ 0 w 4800430"/>
              <a:gd name="connsiteY3" fmla="*/ 411480 h 411480"/>
              <a:gd name="connsiteX4" fmla="*/ 0 w 4800430"/>
              <a:gd name="connsiteY4" fmla="*/ 0 h 411480"/>
              <a:gd name="connsiteX0" fmla="*/ 0 w 4840118"/>
              <a:gd name="connsiteY0" fmla="*/ 0 h 411480"/>
              <a:gd name="connsiteX1" fmla="*/ 4840118 w 4840118"/>
              <a:gd name="connsiteY1" fmla="*/ 23912 h 411480"/>
              <a:gd name="connsiteX2" fmla="*/ 4607614 w 4840118"/>
              <a:gd name="connsiteY2" fmla="*/ 411480 h 411480"/>
              <a:gd name="connsiteX3" fmla="*/ 0 w 4840118"/>
              <a:gd name="connsiteY3" fmla="*/ 411480 h 411480"/>
              <a:gd name="connsiteX4" fmla="*/ 0 w 4840118"/>
              <a:gd name="connsiteY4" fmla="*/ 0 h 411480"/>
              <a:gd name="connsiteX0" fmla="*/ 0 w 4840118"/>
              <a:gd name="connsiteY0" fmla="*/ 0 h 411480"/>
              <a:gd name="connsiteX1" fmla="*/ 4840118 w 4840118"/>
              <a:gd name="connsiteY1" fmla="*/ 8037 h 411480"/>
              <a:gd name="connsiteX2" fmla="*/ 4607614 w 4840118"/>
              <a:gd name="connsiteY2" fmla="*/ 411480 h 411480"/>
              <a:gd name="connsiteX3" fmla="*/ 0 w 4840118"/>
              <a:gd name="connsiteY3" fmla="*/ 411480 h 411480"/>
              <a:gd name="connsiteX4" fmla="*/ 0 w 4840118"/>
              <a:gd name="connsiteY4" fmla="*/ 0 h 411480"/>
              <a:gd name="connsiteX0" fmla="*/ 0 w 4852024"/>
              <a:gd name="connsiteY0" fmla="*/ 0 h 411480"/>
              <a:gd name="connsiteX1" fmla="*/ 4852024 w 4852024"/>
              <a:gd name="connsiteY1" fmla="*/ 12005 h 411480"/>
              <a:gd name="connsiteX2" fmla="*/ 4607614 w 4852024"/>
              <a:gd name="connsiteY2" fmla="*/ 411480 h 411480"/>
              <a:gd name="connsiteX3" fmla="*/ 0 w 4852024"/>
              <a:gd name="connsiteY3" fmla="*/ 411480 h 411480"/>
              <a:gd name="connsiteX4" fmla="*/ 0 w 4852024"/>
              <a:gd name="connsiteY4" fmla="*/ 0 h 411480"/>
              <a:gd name="connsiteX0" fmla="*/ 0 w 4816306"/>
              <a:gd name="connsiteY0" fmla="*/ 0 h 411480"/>
              <a:gd name="connsiteX1" fmla="*/ 4816306 w 4816306"/>
              <a:gd name="connsiteY1" fmla="*/ 4067 h 411480"/>
              <a:gd name="connsiteX2" fmla="*/ 4607614 w 4816306"/>
              <a:gd name="connsiteY2" fmla="*/ 411480 h 411480"/>
              <a:gd name="connsiteX3" fmla="*/ 0 w 4816306"/>
              <a:gd name="connsiteY3" fmla="*/ 411480 h 411480"/>
              <a:gd name="connsiteX4" fmla="*/ 0 w 4816306"/>
              <a:gd name="connsiteY4" fmla="*/ 0 h 411480"/>
              <a:gd name="connsiteX0" fmla="*/ 0 w 4816306"/>
              <a:gd name="connsiteY0" fmla="*/ 0 h 411480"/>
              <a:gd name="connsiteX1" fmla="*/ 4816306 w 4816306"/>
              <a:gd name="connsiteY1" fmla="*/ 4067 h 411480"/>
              <a:gd name="connsiteX2" fmla="*/ 4599677 w 4816306"/>
              <a:gd name="connsiteY2" fmla="*/ 411480 h 411480"/>
              <a:gd name="connsiteX3" fmla="*/ 0 w 4816306"/>
              <a:gd name="connsiteY3" fmla="*/ 411480 h 411480"/>
              <a:gd name="connsiteX4" fmla="*/ 0 w 4816306"/>
              <a:gd name="connsiteY4" fmla="*/ 0 h 411480"/>
              <a:gd name="connsiteX0" fmla="*/ 0 w 4816306"/>
              <a:gd name="connsiteY0" fmla="*/ 0 h 414761"/>
              <a:gd name="connsiteX1" fmla="*/ 4816306 w 4816306"/>
              <a:gd name="connsiteY1" fmla="*/ 4067 h 414761"/>
              <a:gd name="connsiteX2" fmla="*/ 4599677 w 4816306"/>
              <a:gd name="connsiteY2" fmla="*/ 414761 h 414761"/>
              <a:gd name="connsiteX3" fmla="*/ 0 w 4816306"/>
              <a:gd name="connsiteY3" fmla="*/ 411480 h 414761"/>
              <a:gd name="connsiteX4" fmla="*/ 0 w 4816306"/>
              <a:gd name="connsiteY4" fmla="*/ 0 h 414761"/>
              <a:gd name="connsiteX0" fmla="*/ 0 w 4806462"/>
              <a:gd name="connsiteY0" fmla="*/ 0 h 414761"/>
              <a:gd name="connsiteX1" fmla="*/ 4806462 w 4806462"/>
              <a:gd name="connsiteY1" fmla="*/ 10631 h 414761"/>
              <a:gd name="connsiteX2" fmla="*/ 4599677 w 4806462"/>
              <a:gd name="connsiteY2" fmla="*/ 414761 h 414761"/>
              <a:gd name="connsiteX3" fmla="*/ 0 w 4806462"/>
              <a:gd name="connsiteY3" fmla="*/ 411480 h 414761"/>
              <a:gd name="connsiteX4" fmla="*/ 0 w 4806462"/>
              <a:gd name="connsiteY4" fmla="*/ 0 h 414761"/>
              <a:gd name="connsiteX0" fmla="*/ 0 w 4806462"/>
              <a:gd name="connsiteY0" fmla="*/ 0 h 414761"/>
              <a:gd name="connsiteX1" fmla="*/ 4806462 w 4806462"/>
              <a:gd name="connsiteY1" fmla="*/ 10631 h 414761"/>
              <a:gd name="connsiteX2" fmla="*/ 4593113 w 4806462"/>
              <a:gd name="connsiteY2" fmla="*/ 414761 h 414761"/>
              <a:gd name="connsiteX3" fmla="*/ 0 w 4806462"/>
              <a:gd name="connsiteY3" fmla="*/ 411480 h 414761"/>
              <a:gd name="connsiteX4" fmla="*/ 0 w 4806462"/>
              <a:gd name="connsiteY4" fmla="*/ 0 h 414761"/>
              <a:gd name="connsiteX0" fmla="*/ 0 w 4835997"/>
              <a:gd name="connsiteY0" fmla="*/ 0 h 414761"/>
              <a:gd name="connsiteX1" fmla="*/ 4835997 w 4835997"/>
              <a:gd name="connsiteY1" fmla="*/ 17194 h 414761"/>
              <a:gd name="connsiteX2" fmla="*/ 4593113 w 4835997"/>
              <a:gd name="connsiteY2" fmla="*/ 414761 h 414761"/>
              <a:gd name="connsiteX3" fmla="*/ 0 w 4835997"/>
              <a:gd name="connsiteY3" fmla="*/ 411480 h 414761"/>
              <a:gd name="connsiteX4" fmla="*/ 0 w 4835997"/>
              <a:gd name="connsiteY4" fmla="*/ 0 h 41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5997" h="414761">
                <a:moveTo>
                  <a:pt x="0" y="0"/>
                </a:moveTo>
                <a:lnTo>
                  <a:pt x="4835997" y="17194"/>
                </a:lnTo>
                <a:lnTo>
                  <a:pt x="4593113" y="414761"/>
                </a:lnTo>
                <a:lnTo>
                  <a:pt x="0" y="411480"/>
                </a:lnTo>
                <a:lnTo>
                  <a:pt x="0" y="0"/>
                </a:lnTo>
                <a:close/>
              </a:path>
            </a:pathLst>
          </a:custGeom>
          <a:solidFill>
            <a:srgbClr val="27AAA2"/>
          </a:solidFill>
          <a:ln w="25400"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5" name="Rectangle 18"/>
          <p:cNvSpPr/>
          <p:nvPr/>
        </p:nvSpPr>
        <p:spPr bwMode="auto">
          <a:xfrm>
            <a:off x="-3280" y="778244"/>
            <a:ext cx="4912189" cy="409433"/>
          </a:xfrm>
          <a:custGeom>
            <a:avLst/>
            <a:gdLst>
              <a:gd name="connsiteX0" fmla="*/ 0 w 4912726"/>
              <a:gd name="connsiteY0" fmla="*/ 0 h 409433"/>
              <a:gd name="connsiteX1" fmla="*/ 4912726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912726"/>
              <a:gd name="connsiteY0" fmla="*/ 0 h 409433"/>
              <a:gd name="connsiteX1" fmla="*/ 4743923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912726"/>
              <a:gd name="connsiteY0" fmla="*/ 0 h 409433"/>
              <a:gd name="connsiteX1" fmla="*/ 4551005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816268"/>
              <a:gd name="connsiteY0" fmla="*/ 0 h 409433"/>
              <a:gd name="connsiteX1" fmla="*/ 4551005 w 4816268"/>
              <a:gd name="connsiteY1" fmla="*/ 0 h 409433"/>
              <a:gd name="connsiteX2" fmla="*/ 4816268 w 4816268"/>
              <a:gd name="connsiteY2" fmla="*/ 409433 h 409433"/>
              <a:gd name="connsiteX3" fmla="*/ 0 w 4816268"/>
              <a:gd name="connsiteY3" fmla="*/ 409433 h 409433"/>
              <a:gd name="connsiteX4" fmla="*/ 0 w 4816268"/>
              <a:gd name="connsiteY4" fmla="*/ 0 h 409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68" h="409433">
                <a:moveTo>
                  <a:pt x="0" y="0"/>
                </a:moveTo>
                <a:lnTo>
                  <a:pt x="4551005" y="0"/>
                </a:lnTo>
                <a:lnTo>
                  <a:pt x="4816268" y="409433"/>
                </a:lnTo>
                <a:lnTo>
                  <a:pt x="0" y="409433"/>
                </a:lnTo>
                <a:lnTo>
                  <a:pt x="0" y="0"/>
                </a:lnTo>
                <a:close/>
              </a:path>
            </a:pathLst>
          </a:custGeom>
          <a:solidFill>
            <a:srgbClr val="0070C0"/>
          </a:solidFill>
          <a:ln w="25400"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6" name="Title 1"/>
          <p:cNvSpPr txBox="1">
            <a:spLocks/>
          </p:cNvSpPr>
          <p:nvPr/>
        </p:nvSpPr>
        <p:spPr bwMode="white">
          <a:xfrm>
            <a:off x="932033" y="1252459"/>
            <a:ext cx="3475582" cy="387661"/>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sz="1500" b="0" i="0" u="none" strike="noStrike" kern="1200" cap="none" spc="0" normalizeH="0" baseline="0" noProof="0" dirty="0">
                <a:ln>
                  <a:noFill/>
                </a:ln>
                <a:effectLst/>
                <a:uLnTx/>
                <a:uFillTx/>
                <a:latin typeface="Arial"/>
                <a:ea typeface="ＭＳ Ｐゴシック"/>
                <a:cs typeface="Arial"/>
              </a:rPr>
              <a:t>March 8–11, 2016 | Palm Springs, CA</a:t>
            </a:r>
          </a:p>
        </p:txBody>
      </p:sp>
      <p:sp>
        <p:nvSpPr>
          <p:cNvPr id="17" name="Title 1"/>
          <p:cNvSpPr txBox="1">
            <a:spLocks/>
          </p:cNvSpPr>
          <p:nvPr/>
        </p:nvSpPr>
        <p:spPr bwMode="white">
          <a:xfrm>
            <a:off x="932034" y="836330"/>
            <a:ext cx="3789152" cy="286354"/>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sz="2000" b="1" i="0" u="none" strike="noStrike" kern="1200" cap="none" spc="0" normalizeH="0" baseline="0" noProof="0" dirty="0">
                <a:ln>
                  <a:noFill/>
                </a:ln>
                <a:solidFill>
                  <a:sysClr val="window" lastClr="FFFFFF"/>
                </a:solidFill>
                <a:effectLst/>
                <a:uLnTx/>
                <a:uFillTx/>
                <a:latin typeface="Arial"/>
                <a:ea typeface="ＭＳ Ｐゴシック"/>
                <a:cs typeface="Arial"/>
              </a:rPr>
              <a:t>Esri Developer Summit</a:t>
            </a:r>
            <a:endParaRPr kumimoji="0" lang="en-US" sz="2000" b="0" i="0" u="none" strike="noStrike" kern="1200" cap="none" spc="0" normalizeH="0" baseline="0" noProof="0" dirty="0">
              <a:ln>
                <a:noFill/>
              </a:ln>
              <a:solidFill>
                <a:sysClr val="window" lastClr="FFFFFF"/>
              </a:solidFill>
              <a:effectLst/>
              <a:uLnTx/>
              <a:uFillTx/>
              <a:latin typeface="Arial"/>
              <a:ea typeface="ＭＳ Ｐゴシック"/>
              <a:cs typeface="Arial"/>
            </a:endParaRPr>
          </a:p>
        </p:txBody>
      </p:sp>
      <p:pic>
        <p:nvPicPr>
          <p:cNvPr id="13" name="Picture 12" descr="esri_white.png"/>
          <p:cNvPicPr>
            <a:picLocks noChangeAspect="1"/>
          </p:cNvPicPr>
          <p:nvPr/>
        </p:nvPicPr>
        <p:blipFill>
          <a:blip r:embed="rId4">
            <a:alphaModFix amt="84000"/>
            <a:extLst>
              <a:ext uri="{28A0092B-C50C-407E-A947-70E740481C1C}">
                <a14:useLocalDpi xmlns:a14="http://schemas.microsoft.com/office/drawing/2010/main"/>
              </a:ext>
            </a:extLst>
          </a:blip>
          <a:stretch>
            <a:fillRect/>
          </a:stretch>
        </p:blipFill>
        <p:spPr>
          <a:xfrm>
            <a:off x="9979649" y="1731886"/>
            <a:ext cx="1263166" cy="520694"/>
          </a:xfrm>
          <a:prstGeom prst="rect">
            <a:avLst/>
          </a:prstGeom>
        </p:spPr>
      </p:pic>
    </p:spTree>
    <p:extLst>
      <p:ext uri="{BB962C8B-B14F-4D97-AF65-F5344CB8AC3E}">
        <p14:creationId xmlns:p14="http://schemas.microsoft.com/office/powerpoint/2010/main" val="841707898"/>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Demo</a:t>
            </a:r>
          </a:p>
        </p:txBody>
      </p:sp>
      <p:sp>
        <p:nvSpPr>
          <p:cNvPr id="3" name="Content Placeholder 2"/>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157445308"/>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8"/>
          <p:cNvSpPr>
            <a:spLocks noGrp="1"/>
          </p:cNvSpPr>
          <p:nvPr>
            <p:ph type="title"/>
          </p:nvPr>
        </p:nvSpPr>
        <p:spPr/>
        <p:txBody>
          <a:bodyPr/>
          <a:lstStyle/>
          <a:p>
            <a:r>
              <a:rPr lang="en-US" dirty="0" err="1"/>
              <a:t>Config.daml</a:t>
            </a:r>
            <a:endParaRPr lang="en-US" dirty="0"/>
          </a:p>
        </p:txBody>
      </p:sp>
      <p:sp>
        <p:nvSpPr>
          <p:cNvPr id="3" name="Content Placeholder 2"/>
          <p:cNvSpPr>
            <a:spLocks noGrp="1"/>
          </p:cNvSpPr>
          <p:nvPr>
            <p:ph sz="quarter" idx="10"/>
          </p:nvPr>
        </p:nvSpPr>
        <p:spPr>
          <a:xfrm>
            <a:off x="800452" y="1324122"/>
            <a:ext cx="10369296" cy="3429000"/>
          </a:xfrm>
        </p:spPr>
        <p:txBody>
          <a:bodyPr/>
          <a:lstStyle/>
          <a:p>
            <a:r>
              <a:rPr lang="en-US" dirty="0"/>
              <a:t>DAML is transactional</a:t>
            </a:r>
          </a:p>
          <a:p>
            <a:pPr lvl="1"/>
            <a:r>
              <a:rPr lang="en-US" dirty="0"/>
              <a:t>3 distinct actions:</a:t>
            </a:r>
          </a:p>
          <a:p>
            <a:pPr lvl="1"/>
            <a:r>
              <a:rPr lang="en-US" dirty="0"/>
              <a:t>Insert</a:t>
            </a:r>
          </a:p>
          <a:p>
            <a:pPr lvl="1"/>
            <a:r>
              <a:rPr lang="en-US" dirty="0"/>
              <a:t>Update</a:t>
            </a:r>
          </a:p>
          <a:p>
            <a:pPr lvl="1"/>
            <a:r>
              <a:rPr lang="en-US" dirty="0"/>
              <a:t>Delete</a:t>
            </a:r>
          </a:p>
          <a:p>
            <a:pPr lvl="1"/>
            <a:r>
              <a:rPr lang="en-US" dirty="0"/>
              <a:t>The type of operation is determined by the element name.</a:t>
            </a:r>
          </a:p>
          <a:p>
            <a:pPr marL="0" indent="0">
              <a:buNone/>
            </a:pPr>
            <a:endParaRPr lang="en-US" dirty="0"/>
          </a:p>
          <a:p>
            <a:endParaRPr lang="en-US" dirty="0"/>
          </a:p>
        </p:txBody>
      </p:sp>
      <p:sp>
        <p:nvSpPr>
          <p:cNvPr id="5" name="Rectangle 4"/>
          <p:cNvSpPr/>
          <p:nvPr/>
        </p:nvSpPr>
        <p:spPr bwMode="auto">
          <a:xfrm>
            <a:off x="607372" y="3657601"/>
            <a:ext cx="8999207" cy="1495312"/>
          </a:xfrm>
          <a:prstGeom prst="rect">
            <a:avLst/>
          </a:prstGeom>
          <a:solidFill>
            <a:schemeClr val="tx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&lt;</a:t>
            </a:r>
            <a:r>
              <a:rPr lang="en-US" sz="1400" b="1" dirty="0" err="1">
                <a:solidFill>
                  <a:srgbClr val="A31515"/>
                </a:solidFill>
                <a:latin typeface="Consolas" panose="020B0609020204030204" pitchFamily="49" charset="0"/>
                <a:ea typeface="SimSun" panose="02010600030101010101" pitchFamily="2" charset="-122"/>
                <a:cs typeface="Arial" panose="020B0604020202020204" pitchFamily="34" charset="0"/>
              </a:rPr>
              <a:t>insert</a:t>
            </a:r>
            <a:r>
              <a:rPr lang="en-US" sz="1400" dirty="0" err="1">
                <a:solidFill>
                  <a:srgbClr val="A31515"/>
                </a:solidFill>
                <a:latin typeface="Consolas" panose="020B0609020204030204" pitchFamily="49" charset="0"/>
                <a:ea typeface="SimSun" panose="02010600030101010101" pitchFamily="2" charset="-122"/>
                <a:cs typeface="Arial" panose="020B0604020202020204" pitchFamily="34" charset="0"/>
              </a:rPr>
              <a:t>Button</a:t>
            </a:r>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 </a:t>
            </a:r>
            <a:r>
              <a:rPr lang="en-US" sz="1400" dirty="0">
                <a:solidFill>
                  <a:srgbClr val="FF0000"/>
                </a:solidFill>
                <a:latin typeface="Consolas" panose="020B0609020204030204" pitchFamily="49" charset="0"/>
                <a:ea typeface="SimSun" panose="02010600030101010101" pitchFamily="2" charset="-122"/>
                <a:cs typeface="Arial" panose="020B0604020202020204" pitchFamily="34" charset="0"/>
              </a:rPr>
              <a:t>id</a:t>
            </a:r>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esri_Subsystem_Button1</a:t>
            </a:r>
            <a:r>
              <a:rPr lang="en-US" sz="1400" dirty="0">
                <a:solidFill>
                  <a:srgbClr val="000000"/>
                </a:solidFill>
                <a:highlight>
                  <a:srgbClr val="FFFFFF"/>
                </a:highlight>
                <a:latin typeface="Consolas" panose="020B0609020204030204" pitchFamily="49" charset="0"/>
              </a:rPr>
              <a:t>"</a:t>
            </a:r>
            <a:r>
              <a:rPr lang="en-US" sz="1400" dirty="0">
                <a:latin typeface="Consolas" panose="020B0609020204030204" pitchFamily="49" charset="0"/>
                <a:ea typeface="SimSun" panose="02010600030101010101" pitchFamily="2" charset="-122"/>
                <a:cs typeface="Arial" panose="020B0604020202020204" pitchFamily="34" charset="0"/>
              </a:rPr>
              <a:t> </a:t>
            </a:r>
            <a:r>
              <a:rPr lang="en-US" sz="1400" dirty="0" err="1">
                <a:solidFill>
                  <a:srgbClr val="FF0000"/>
                </a:solidFill>
                <a:latin typeface="Consolas" panose="020B0609020204030204" pitchFamily="49" charset="0"/>
                <a:ea typeface="SimSun" panose="02010600030101010101" pitchFamily="2" charset="-122"/>
                <a:cs typeface="Arial" panose="020B0604020202020204" pitchFamily="34" charset="0"/>
              </a:rPr>
              <a:t>className</a:t>
            </a:r>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a:t>
            </a:r>
            <a:r>
              <a:rPr lang="en-US" sz="1400" dirty="0">
                <a:solidFill>
                  <a:srgbClr val="000000"/>
                </a:solidFill>
                <a:highlight>
                  <a:srgbClr val="FFFFFF"/>
                </a:highlight>
                <a:latin typeface="Consolas" panose="020B0609020204030204" pitchFamily="49" charset="0"/>
              </a:rPr>
              <a:t>"</a:t>
            </a:r>
            <a:r>
              <a:rPr lang="en-US" sz="1400" dirty="0" err="1">
                <a:solidFill>
                  <a:srgbClr val="0000FF"/>
                </a:solidFill>
                <a:latin typeface="Consolas" panose="020B0609020204030204" pitchFamily="49" charset="0"/>
                <a:ea typeface="SimSun" panose="02010600030101010101" pitchFamily="2" charset="-122"/>
                <a:cs typeface="Arial" panose="020B0604020202020204" pitchFamily="34" charset="0"/>
              </a:rPr>
              <a:t>TestButton</a:t>
            </a:r>
            <a:r>
              <a:rPr lang="en-US" sz="1400" dirty="0">
                <a:solidFill>
                  <a:srgbClr val="000000"/>
                </a:solidFill>
                <a:highlight>
                  <a:srgbClr val="FFFFFF"/>
                </a:highlight>
                <a:latin typeface="Consolas" panose="020B0609020204030204" pitchFamily="49" charset="0"/>
              </a:rPr>
              <a:t>"</a:t>
            </a:r>
            <a:r>
              <a:rPr lang="en-US" sz="1400" dirty="0">
                <a:latin typeface="Consolas" panose="020B0609020204030204" pitchFamily="49" charset="0"/>
                <a:ea typeface="SimSun" panose="02010600030101010101" pitchFamily="2" charset="-122"/>
                <a:cs typeface="Arial" panose="020B0604020202020204" pitchFamily="34" charset="0"/>
              </a:rPr>
              <a:t> </a:t>
            </a:r>
            <a:r>
              <a:rPr lang="en-US" sz="1400" dirty="0">
                <a:solidFill>
                  <a:srgbClr val="FF0000"/>
                </a:solidFill>
                <a:latin typeface="Consolas" panose="020B0609020204030204" pitchFamily="49" charset="0"/>
                <a:ea typeface="SimSun" panose="02010600030101010101" pitchFamily="2" charset="-122"/>
                <a:cs typeface="Arial" panose="020B0604020202020204" pitchFamily="34" charset="0"/>
              </a:rPr>
              <a:t>caption</a:t>
            </a:r>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Test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&gt;</a:t>
            </a:r>
          </a:p>
          <a:p>
            <a:r>
              <a:rPr lang="en-US" sz="1400" dirty="0">
                <a:solidFill>
                  <a:srgbClr val="0000FF"/>
                </a:solidFill>
                <a:highlight>
                  <a:srgbClr val="FFFFFF"/>
                </a:highlight>
                <a:latin typeface="Consolas" panose="020B0609020204030204" pitchFamily="49" charset="0"/>
              </a:rPr>
              <a:t>&lt;</a:t>
            </a:r>
            <a:r>
              <a:rPr lang="en-US" sz="1400" dirty="0" err="1">
                <a:solidFill>
                  <a:srgbClr val="A31515"/>
                </a:solidFill>
                <a:highlight>
                  <a:srgbClr val="FFFFFF"/>
                </a:highlight>
                <a:latin typeface="Consolas" panose="020B0609020204030204" pitchFamily="49" charset="0"/>
              </a:rPr>
              <a:t>updateGroup</a:t>
            </a:r>
            <a:r>
              <a:rPr lang="en-US" sz="1400" dirty="0">
                <a:solidFill>
                  <a:srgbClr val="0000FF"/>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refID</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err="1">
                <a:solidFill>
                  <a:srgbClr val="0000FF"/>
                </a:solidFill>
                <a:highlight>
                  <a:srgbClr val="FFFFFF"/>
                </a:highlight>
                <a:latin typeface="Consolas" panose="020B0609020204030204" pitchFamily="49" charset="0"/>
              </a:rPr>
              <a:t>esri_mapping_navigateGroup</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&gt;... &lt;/</a:t>
            </a:r>
            <a:r>
              <a:rPr lang="en-US" sz="1400" dirty="0" err="1">
                <a:solidFill>
                  <a:srgbClr val="A31515"/>
                </a:solidFill>
                <a:highlight>
                  <a:srgbClr val="FFFFFF"/>
                </a:highlight>
                <a:latin typeface="Consolas" panose="020B0609020204030204" pitchFamily="49" charset="0"/>
              </a:rPr>
              <a:t>updateGroup</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&lt;</a:t>
            </a:r>
            <a:r>
              <a:rPr lang="en-US" sz="1400" dirty="0" err="1">
                <a:solidFill>
                  <a:srgbClr val="A31515"/>
                </a:solidFill>
                <a:highlight>
                  <a:srgbClr val="FFFFFF"/>
                </a:highlight>
                <a:latin typeface="Consolas" panose="020B0609020204030204" pitchFamily="49" charset="0"/>
              </a:rPr>
              <a:t>deleteButton</a:t>
            </a:r>
            <a:r>
              <a:rPr lang="en-US" sz="1400" dirty="0">
                <a:solidFill>
                  <a:srgbClr val="0000FF"/>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refID</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err="1">
                <a:solidFill>
                  <a:srgbClr val="0000FF"/>
                </a:solidFill>
                <a:highlight>
                  <a:srgbClr val="FFFFFF"/>
                </a:highlight>
                <a:latin typeface="Consolas" panose="020B0609020204030204" pitchFamily="49" charset="0"/>
              </a:rPr>
              <a:t>esri_mapping_bookmarksNavigateGallery</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&gt;</a:t>
            </a:r>
          </a:p>
          <a:p>
            <a:r>
              <a:rPr lang="en-US" sz="1400" dirty="0">
                <a:solidFill>
                  <a:srgbClr val="0000FF"/>
                </a:solidFill>
                <a:highlight>
                  <a:srgbClr val="FFFFFF"/>
                </a:highlight>
                <a:latin typeface="Consolas" panose="020B0609020204030204" pitchFamily="49" charset="0"/>
              </a:rPr>
              <a:t>&lt;</a:t>
            </a:r>
            <a:r>
              <a:rPr lang="en-US" sz="1400" dirty="0" err="1">
                <a:solidFill>
                  <a:srgbClr val="A31515"/>
                </a:solidFill>
                <a:highlight>
                  <a:srgbClr val="FFFFFF"/>
                </a:highlight>
                <a:latin typeface="Consolas" panose="020B0609020204030204" pitchFamily="49" charset="0"/>
              </a:rPr>
              <a:t>insertModule</a:t>
            </a:r>
            <a:r>
              <a:rPr lang="en-US" sz="1400" dirty="0">
                <a:solidFill>
                  <a:srgbClr val="0000FF"/>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refID</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err="1">
                <a:solidFill>
                  <a:srgbClr val="0000FF"/>
                </a:solidFill>
                <a:highlight>
                  <a:srgbClr val="FFFFFF"/>
                </a:highlight>
                <a:latin typeface="Consolas" panose="020B0609020204030204" pitchFamily="49" charset="0"/>
              </a:rPr>
              <a:t>esri_mapping</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p:txBody>
      </p:sp>
      <p:sp>
        <p:nvSpPr>
          <p:cNvPr id="6" name="Content Placeholder 2"/>
          <p:cNvSpPr txBox="1">
            <a:spLocks/>
          </p:cNvSpPr>
          <p:nvPr/>
        </p:nvSpPr>
        <p:spPr>
          <a:xfrm>
            <a:off x="607372" y="5619527"/>
            <a:ext cx="10369296" cy="942638"/>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1800" dirty="0"/>
              <a:t>Note: At 1.2 use the command line option /</a:t>
            </a:r>
            <a:r>
              <a:rPr lang="en-US" sz="1800" dirty="0" err="1"/>
              <a:t>dumpcombineddaml</a:t>
            </a:r>
            <a:r>
              <a:rPr lang="en-US" sz="1800" dirty="0"/>
              <a:t>  to generate a complete </a:t>
            </a:r>
            <a:r>
              <a:rPr lang="en-US" sz="1800" dirty="0" err="1"/>
              <a:t>daml</a:t>
            </a:r>
            <a:r>
              <a:rPr lang="en-US" sz="1800" dirty="0"/>
              <a:t> file in your temp folder.</a:t>
            </a:r>
          </a:p>
        </p:txBody>
      </p:sp>
    </p:spTree>
    <p:extLst>
      <p:ext uri="{BB962C8B-B14F-4D97-AF65-F5344CB8AC3E}">
        <p14:creationId xmlns:p14="http://schemas.microsoft.com/office/powerpoint/2010/main" val="2170294810"/>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583809" y="661964"/>
            <a:ext cx="10826496" cy="430887"/>
          </a:xfrm>
        </p:spPr>
        <p:txBody>
          <a:bodyPr/>
          <a:lstStyle/>
          <a:p>
            <a:r>
              <a:rPr lang="en-US" sz="2800" dirty="0"/>
              <a:t> Plug-Ins</a:t>
            </a:r>
          </a:p>
        </p:txBody>
      </p:sp>
      <p:sp>
        <p:nvSpPr>
          <p:cNvPr id="3" name="Content Placeholder 2"/>
          <p:cNvSpPr>
            <a:spLocks noGrp="1"/>
          </p:cNvSpPr>
          <p:nvPr>
            <p:ph sz="quarter" idx="10"/>
          </p:nvPr>
        </p:nvSpPr>
        <p:spPr>
          <a:xfrm>
            <a:off x="685800" y="1208910"/>
            <a:ext cx="10369296" cy="5493104"/>
          </a:xfrm>
        </p:spPr>
        <p:txBody>
          <a:bodyPr/>
          <a:lstStyle/>
          <a:p>
            <a:r>
              <a:rPr lang="en-US" dirty="0"/>
              <a:t>Many customizations are purely declarative</a:t>
            </a:r>
          </a:p>
          <a:p>
            <a:pPr lvl="1"/>
            <a:r>
              <a:rPr lang="en-US" dirty="0" err="1"/>
              <a:t>Eg</a:t>
            </a:r>
            <a:r>
              <a:rPr lang="en-US" dirty="0"/>
              <a:t> Menus</a:t>
            </a:r>
          </a:p>
          <a:p>
            <a:r>
              <a:rPr lang="en-US" dirty="0"/>
              <a:t>Others (such as ‘Controls’) have an active (code-behind) component</a:t>
            </a:r>
          </a:p>
          <a:p>
            <a:r>
              <a:rPr lang="en-US" dirty="0"/>
              <a:t>Inherit from common base class </a:t>
            </a:r>
            <a:r>
              <a:rPr lang="en-US" dirty="0" err="1"/>
              <a:t>PlugIn</a:t>
            </a:r>
            <a:endParaRPr lang="en-US" dirty="0"/>
          </a:p>
          <a:p>
            <a:r>
              <a:rPr lang="en-US" dirty="0"/>
              <a:t>Most methods and properties do not need to be overridden</a:t>
            </a:r>
          </a:p>
          <a:p>
            <a:pPr lvl="1"/>
            <a:r>
              <a:rPr lang="en-US" dirty="0"/>
              <a:t>Provided by the DAML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Most Controls generated automatically “out-of-the-box” by the SDK</a:t>
            </a:r>
          </a:p>
        </p:txBody>
      </p:sp>
      <p:sp>
        <p:nvSpPr>
          <p:cNvPr id="6" name="Rectangle 5"/>
          <p:cNvSpPr/>
          <p:nvPr/>
        </p:nvSpPr>
        <p:spPr bwMode="auto">
          <a:xfrm>
            <a:off x="685800" y="3777916"/>
            <a:ext cx="9853012" cy="1973179"/>
          </a:xfrm>
          <a:prstGeom prst="rect">
            <a:avLst/>
          </a:prstGeom>
          <a:solidFill>
            <a:schemeClr val="tx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0000FF"/>
              </a:solidFill>
              <a:highlight>
                <a:srgbClr val="FFFFFF"/>
              </a:highlight>
              <a:latin typeface="Consolas" panose="020B0609020204030204" pitchFamily="49" charset="0"/>
            </a:endParaRPr>
          </a:p>
          <a:p>
            <a:endParaRPr lang="en-US" sz="1400" dirty="0">
              <a:solidFill>
                <a:srgbClr val="0000FF"/>
              </a:solidFill>
              <a:highlight>
                <a:srgbClr val="FFFFFF"/>
              </a:highlight>
              <a:latin typeface="Consolas" panose="020B0609020204030204" pitchFamily="49" charset="0"/>
            </a:endParaRPr>
          </a:p>
          <a:p>
            <a:endParaRPr lang="en-US" sz="1400" dirty="0">
              <a:solidFill>
                <a:srgbClr val="0000FF"/>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public abstract class</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PlugIn</a:t>
            </a:r>
            <a:r>
              <a:rPr lang="en-US" sz="1400" dirty="0">
                <a:solidFill>
                  <a:srgbClr val="2B91AF"/>
                </a:solidFill>
                <a:highlight>
                  <a:srgbClr val="FFFFFF"/>
                </a:highlight>
                <a:latin typeface="Consolas" panose="020B0609020204030204" pitchFamily="49" charset="0"/>
              </a:rPr>
              <a:t> </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PropertyChangedBase</a:t>
            </a:r>
            <a:r>
              <a:rPr lang="en-US" sz="1400" dirty="0">
                <a:solidFill>
                  <a:srgbClr val="2B91AF"/>
                </a:solidFill>
                <a:highlight>
                  <a:srgbClr val="FFFFFF"/>
                </a:highlight>
                <a:latin typeface="Consolas" panose="020B0609020204030204" pitchFamily="49" charset="0"/>
              </a:rPr>
              <a:t> </a:t>
            </a:r>
            <a:r>
              <a:rPr lang="en-US" sz="1400" dirty="0">
                <a:solidFill>
                  <a:srgbClr val="000000"/>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   public</a:t>
            </a:r>
            <a:r>
              <a:rPr lang="en-US" sz="1400" dirty="0">
                <a:solidFill>
                  <a:srgbClr val="000000"/>
                </a:solidFill>
                <a:highlight>
                  <a:srgbClr val="FFFFFF"/>
                </a:highlight>
                <a:latin typeface="Consolas" panose="020B0609020204030204" pitchFamily="49" charset="0"/>
              </a:rPr>
              <a:t> </a:t>
            </a:r>
            <a:r>
              <a:rPr lang="en-US" sz="1400" dirty="0">
                <a:solidFill>
                  <a:srgbClr val="2B91AF"/>
                </a:solidFill>
                <a:highlight>
                  <a:srgbClr val="FFFFFF"/>
                </a:highlight>
                <a:latin typeface="Consolas" panose="020B0609020204030204" pitchFamily="49" charset="0"/>
              </a:rPr>
              <a:t>string </a:t>
            </a:r>
            <a:r>
              <a:rPr lang="en-US" sz="1400" dirty="0">
                <a:solidFill>
                  <a:srgbClr val="000000"/>
                </a:solidFill>
                <a:highlight>
                  <a:srgbClr val="FFFFFF"/>
                </a:highlight>
                <a:latin typeface="Consolas" panose="020B0609020204030204" pitchFamily="49" charset="0"/>
              </a:rPr>
              <a:t>Caption { </a:t>
            </a:r>
            <a:r>
              <a:rPr lang="en-US" sz="1400" dirty="0">
                <a:solidFill>
                  <a:srgbClr val="0000FF"/>
                </a:solidFill>
                <a:highlight>
                  <a:srgbClr val="FFFFFF"/>
                </a:highlight>
                <a:latin typeface="Consolas" panose="020B0609020204030204" pitchFamily="49" charset="0"/>
              </a:rPr>
              <a:t>get; set; </a:t>
            </a:r>
            <a:r>
              <a:rPr lang="en-US" sz="1400" dirty="0">
                <a:solidFill>
                  <a:srgbClr val="000000"/>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   public</a:t>
            </a:r>
            <a:r>
              <a:rPr lang="en-US" sz="1400" dirty="0">
                <a:solidFill>
                  <a:srgbClr val="000000"/>
                </a:solidFill>
                <a:highlight>
                  <a:srgbClr val="FFFFFF"/>
                </a:highlight>
                <a:latin typeface="Consolas" panose="020B0609020204030204" pitchFamily="49" charset="0"/>
              </a:rPr>
              <a:t> </a:t>
            </a:r>
            <a:r>
              <a:rPr lang="en-US" sz="1400" dirty="0">
                <a:solidFill>
                  <a:srgbClr val="2B91AF"/>
                </a:solidFill>
                <a:highlight>
                  <a:srgbClr val="FFFFFF"/>
                </a:highlight>
                <a:latin typeface="Consolas" panose="020B0609020204030204" pitchFamily="49" charset="0"/>
              </a:rPr>
              <a:t>string </a:t>
            </a:r>
            <a:r>
              <a:rPr lang="en-US" sz="1400" dirty="0" err="1">
                <a:solidFill>
                  <a:srgbClr val="000000"/>
                </a:solidFill>
                <a:highlight>
                  <a:srgbClr val="FFFFFF"/>
                </a:highlight>
                <a:latin typeface="Consolas" panose="020B0609020204030204" pitchFamily="49" charset="0"/>
              </a:rPr>
              <a:t>DisabledTooltip</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get; set; </a:t>
            </a:r>
            <a:r>
              <a:rPr lang="en-US" sz="1400" dirty="0">
                <a:solidFill>
                  <a:srgbClr val="000000"/>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   public</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bool</a:t>
            </a:r>
            <a:r>
              <a:rPr lang="en-US" sz="1400" dirty="0">
                <a:solidFill>
                  <a:srgbClr val="2B91AF"/>
                </a:solidFill>
                <a:highlight>
                  <a:srgbClr val="FFFFFF"/>
                </a:highlight>
                <a:latin typeface="Consolas" panose="020B0609020204030204" pitchFamily="49" charset="0"/>
              </a:rPr>
              <a:t> </a:t>
            </a:r>
            <a:r>
              <a:rPr lang="en-US" sz="1400" dirty="0">
                <a:solidFill>
                  <a:srgbClr val="000000"/>
                </a:solidFill>
                <a:highlight>
                  <a:srgbClr val="FFFFFF"/>
                </a:highlight>
                <a:latin typeface="Consolas" panose="020B0609020204030204" pitchFamily="49" charset="0"/>
              </a:rPr>
              <a:t>Enabled { </a:t>
            </a:r>
            <a:r>
              <a:rPr lang="en-US" sz="1400" dirty="0">
                <a:solidFill>
                  <a:srgbClr val="0000FF"/>
                </a:solidFill>
                <a:highlight>
                  <a:srgbClr val="FFFFFF"/>
                </a:highlight>
                <a:latin typeface="Consolas" panose="020B0609020204030204" pitchFamily="49" charset="0"/>
              </a:rPr>
              <a:t>get; set; </a:t>
            </a:r>
            <a:r>
              <a:rPr lang="en-US" sz="1400" dirty="0">
                <a:solidFill>
                  <a:srgbClr val="000000"/>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   protected internal </a:t>
            </a:r>
            <a:r>
              <a:rPr lang="en-US" sz="1400" dirty="0">
                <a:solidFill>
                  <a:srgbClr val="2B91AF"/>
                </a:solidFill>
                <a:highlight>
                  <a:srgbClr val="FFFFFF"/>
                </a:highlight>
                <a:latin typeface="Consolas" panose="020B0609020204030204" pitchFamily="49" charset="0"/>
              </a:rPr>
              <a:t>string </a:t>
            </a:r>
            <a:r>
              <a:rPr lang="en-US" sz="1400" dirty="0">
                <a:solidFill>
                  <a:srgbClr val="000000"/>
                </a:solidFill>
                <a:highlight>
                  <a:srgbClr val="FFFFFF"/>
                </a:highlight>
                <a:latin typeface="Consolas" panose="020B0609020204030204" pitchFamily="49" charset="0"/>
              </a:rPr>
              <a:t>ID { </a:t>
            </a:r>
            <a:r>
              <a:rPr lang="en-US" sz="1400" dirty="0">
                <a:solidFill>
                  <a:srgbClr val="0000FF"/>
                </a:solidFill>
                <a:highlight>
                  <a:srgbClr val="FFFFFF"/>
                </a:highlight>
                <a:latin typeface="Consolas" panose="020B0609020204030204" pitchFamily="49" charset="0"/>
              </a:rPr>
              <a:t>get; </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endParaRPr lang="en-US" sz="1400" dirty="0">
              <a:solidFill>
                <a:srgbClr val="000000"/>
              </a:solidFill>
              <a:highlight>
                <a:srgbClr val="FFFFFF"/>
              </a:highlight>
              <a:latin typeface="Consolas" panose="020B0609020204030204" pitchFamily="49" charset="0"/>
            </a:endParaRPr>
          </a:p>
          <a:p>
            <a:endParaRPr lang="en-US" sz="1400" dirty="0">
              <a:solidFill>
                <a:srgbClr val="000000"/>
              </a:solidFill>
              <a:highlight>
                <a:srgbClr val="FFFFFF"/>
              </a:highlight>
              <a:latin typeface="Consolas" panose="020B0609020204030204" pitchFamily="49" charset="0"/>
            </a:endParaRP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endParaRPr lang="en-US" dirty="0">
              <a:solidFill>
                <a:schemeClr val="bg1"/>
              </a:solidFill>
            </a:endParaRPr>
          </a:p>
        </p:txBody>
      </p:sp>
    </p:spTree>
    <p:extLst>
      <p:ext uri="{BB962C8B-B14F-4D97-AF65-F5344CB8AC3E}">
        <p14:creationId xmlns:p14="http://schemas.microsoft.com/office/powerpoint/2010/main" val="4188211069"/>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Demo</a:t>
            </a:r>
          </a:p>
        </p:txBody>
      </p:sp>
      <p:sp>
        <p:nvSpPr>
          <p:cNvPr id="3" name="Content Placeholder 2"/>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4160962036"/>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583809" y="661964"/>
            <a:ext cx="10826496" cy="430887"/>
          </a:xfrm>
        </p:spPr>
        <p:txBody>
          <a:bodyPr/>
          <a:lstStyle/>
          <a:p>
            <a:r>
              <a:rPr lang="en-US" sz="2800" dirty="0"/>
              <a:t> Plug-Ins (Controls)</a:t>
            </a:r>
          </a:p>
        </p:txBody>
      </p:sp>
      <p:sp>
        <p:nvSpPr>
          <p:cNvPr id="3" name="Content Placeholder 2"/>
          <p:cNvSpPr>
            <a:spLocks noGrp="1"/>
          </p:cNvSpPr>
          <p:nvPr>
            <p:ph sz="quarter" idx="10"/>
          </p:nvPr>
        </p:nvSpPr>
        <p:spPr>
          <a:xfrm>
            <a:off x="685800" y="1208910"/>
            <a:ext cx="10369296" cy="5493104"/>
          </a:xfrm>
        </p:spPr>
        <p:txBody>
          <a:bodyPr/>
          <a:lstStyle/>
          <a:p>
            <a:r>
              <a:rPr lang="en-US" dirty="0"/>
              <a:t>Cannot exist “un-tethered” or “stand-alone”</a:t>
            </a:r>
          </a:p>
          <a:p>
            <a:r>
              <a:rPr lang="en-US" dirty="0"/>
              <a:t>They have to be defined </a:t>
            </a:r>
            <a:r>
              <a:rPr lang="en-US" u="sng" dirty="0"/>
              <a:t>in a Module</a:t>
            </a:r>
          </a:p>
          <a:p>
            <a:r>
              <a:rPr lang="en-US" dirty="0"/>
              <a:t>Require a unique ID</a:t>
            </a:r>
          </a:p>
          <a:p>
            <a:r>
              <a:rPr lang="en-US" dirty="0"/>
              <a:t>Have a code behind file (or “class” file) linked to the DAML</a:t>
            </a:r>
          </a:p>
        </p:txBody>
      </p:sp>
      <p:sp>
        <p:nvSpPr>
          <p:cNvPr id="6" name="Rectangle 5"/>
          <p:cNvSpPr/>
          <p:nvPr/>
        </p:nvSpPr>
        <p:spPr bwMode="auto">
          <a:xfrm>
            <a:off x="583809" y="3296309"/>
            <a:ext cx="9853012" cy="3244339"/>
          </a:xfrm>
          <a:prstGeom prst="rect">
            <a:avLst/>
          </a:prstGeom>
          <a:solidFill>
            <a:schemeClr val="tx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&lt;</a:t>
            </a:r>
            <a:r>
              <a:rPr lang="en-US" sz="1400" b="1" dirty="0" err="1">
                <a:solidFill>
                  <a:srgbClr val="A31515"/>
                </a:solidFill>
                <a:latin typeface="Consolas" panose="020B0609020204030204" pitchFamily="49" charset="0"/>
                <a:ea typeface="SimSun" panose="02010600030101010101" pitchFamily="2" charset="-122"/>
                <a:cs typeface="Arial" panose="020B0604020202020204" pitchFamily="34" charset="0"/>
              </a:rPr>
              <a:t>insert</a:t>
            </a:r>
            <a:r>
              <a:rPr lang="en-US" sz="1400" dirty="0" err="1">
                <a:solidFill>
                  <a:srgbClr val="A31515"/>
                </a:solidFill>
                <a:latin typeface="Consolas" panose="020B0609020204030204" pitchFamily="49" charset="0"/>
                <a:ea typeface="SimSun" panose="02010600030101010101" pitchFamily="2" charset="-122"/>
                <a:cs typeface="Arial" panose="020B0604020202020204" pitchFamily="34" charset="0"/>
              </a:rPr>
              <a:t>Button</a:t>
            </a:r>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 </a:t>
            </a:r>
            <a:r>
              <a:rPr lang="en-US" sz="1400" dirty="0">
                <a:solidFill>
                  <a:srgbClr val="FF0000"/>
                </a:solidFill>
                <a:latin typeface="Consolas" panose="020B0609020204030204" pitchFamily="49" charset="0"/>
                <a:ea typeface="SimSun" panose="02010600030101010101" pitchFamily="2" charset="-122"/>
                <a:cs typeface="Arial" panose="020B0604020202020204" pitchFamily="34" charset="0"/>
              </a:rPr>
              <a:t>id</a:t>
            </a:r>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esri_Subsystem_Button1</a:t>
            </a:r>
            <a:r>
              <a:rPr lang="en-US" sz="1400" dirty="0">
                <a:solidFill>
                  <a:srgbClr val="000000"/>
                </a:solidFill>
                <a:highlight>
                  <a:srgbClr val="FFFFFF"/>
                </a:highlight>
                <a:latin typeface="Consolas" panose="020B0609020204030204" pitchFamily="49" charset="0"/>
              </a:rPr>
              <a:t>"</a:t>
            </a:r>
            <a:r>
              <a:rPr lang="en-US" sz="1400" dirty="0">
                <a:latin typeface="Consolas" panose="020B0609020204030204" pitchFamily="49" charset="0"/>
                <a:ea typeface="SimSun" panose="02010600030101010101" pitchFamily="2" charset="-122"/>
                <a:cs typeface="Arial" panose="020B0604020202020204" pitchFamily="34" charset="0"/>
              </a:rPr>
              <a:t> </a:t>
            </a:r>
            <a:r>
              <a:rPr lang="en-US" sz="1400" dirty="0" err="1">
                <a:solidFill>
                  <a:srgbClr val="FF0000"/>
                </a:solidFill>
                <a:latin typeface="Consolas" panose="020B0609020204030204" pitchFamily="49" charset="0"/>
                <a:ea typeface="SimSun" panose="02010600030101010101" pitchFamily="2" charset="-122"/>
                <a:cs typeface="Arial" panose="020B0604020202020204" pitchFamily="34" charset="0"/>
              </a:rPr>
              <a:t>className</a:t>
            </a:r>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a:t>
            </a:r>
            <a:r>
              <a:rPr lang="en-US" sz="1400" dirty="0">
                <a:solidFill>
                  <a:srgbClr val="000000"/>
                </a:solidFill>
                <a:highlight>
                  <a:srgbClr val="FFFFFF"/>
                </a:highlight>
                <a:latin typeface="Consolas" panose="020B0609020204030204" pitchFamily="49" charset="0"/>
              </a:rPr>
              <a:t>"</a:t>
            </a:r>
            <a:r>
              <a:rPr lang="en-US" sz="1600" b="1" dirty="0" err="1">
                <a:solidFill>
                  <a:srgbClr val="0000FF"/>
                </a:solidFill>
                <a:latin typeface="Consolas" panose="020B0609020204030204" pitchFamily="49" charset="0"/>
                <a:ea typeface="SimSun" panose="02010600030101010101" pitchFamily="2" charset="-122"/>
                <a:cs typeface="Arial" panose="020B0604020202020204" pitchFamily="34" charset="0"/>
              </a:rPr>
              <a:t>TestButton</a:t>
            </a:r>
            <a:r>
              <a:rPr lang="en-US" sz="1400" dirty="0">
                <a:solidFill>
                  <a:srgbClr val="000000"/>
                </a:solidFill>
                <a:highlight>
                  <a:srgbClr val="FFFFFF"/>
                </a:highlight>
                <a:latin typeface="Consolas" panose="020B0609020204030204" pitchFamily="49" charset="0"/>
              </a:rPr>
              <a:t>"</a:t>
            </a:r>
            <a:r>
              <a:rPr lang="en-US" sz="1400" dirty="0">
                <a:latin typeface="Consolas" panose="020B0609020204030204" pitchFamily="49" charset="0"/>
                <a:ea typeface="SimSun" panose="02010600030101010101" pitchFamily="2" charset="-122"/>
                <a:cs typeface="Arial" panose="020B0604020202020204" pitchFamily="34" charset="0"/>
              </a:rPr>
              <a:t> </a:t>
            </a:r>
            <a:r>
              <a:rPr lang="en-US" sz="1400" dirty="0">
                <a:solidFill>
                  <a:srgbClr val="FF0000"/>
                </a:solidFill>
                <a:latin typeface="Consolas" panose="020B0609020204030204" pitchFamily="49" charset="0"/>
                <a:ea typeface="SimSun" panose="02010600030101010101" pitchFamily="2" charset="-122"/>
                <a:cs typeface="Arial" panose="020B0604020202020204" pitchFamily="34" charset="0"/>
              </a:rPr>
              <a:t>caption</a:t>
            </a:r>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Test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&gt;</a:t>
            </a:r>
          </a:p>
          <a:p>
            <a:endParaRPr lang="en-US" sz="1400" dirty="0">
              <a:solidFill>
                <a:srgbClr val="0000FF"/>
              </a:solidFill>
              <a:highlight>
                <a:srgbClr val="FFFFFF"/>
              </a:highlight>
              <a:latin typeface="Consolas" panose="020B0609020204030204" pitchFamily="49" charset="0"/>
            </a:endParaRPr>
          </a:p>
          <a:p>
            <a:endParaRPr lang="en-US" sz="1400" dirty="0">
              <a:solidFill>
                <a:srgbClr val="0000FF"/>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public sealed class</a:t>
            </a:r>
            <a:r>
              <a:rPr lang="en-US" sz="1400" dirty="0">
                <a:solidFill>
                  <a:srgbClr val="000000"/>
                </a:solidFill>
                <a:highlight>
                  <a:srgbClr val="FFFFFF"/>
                </a:highlight>
                <a:latin typeface="Consolas" panose="020B0609020204030204" pitchFamily="49" charset="0"/>
              </a:rPr>
              <a:t> </a:t>
            </a:r>
            <a:r>
              <a:rPr lang="en-US" sz="1600" b="1" dirty="0" err="1">
                <a:solidFill>
                  <a:srgbClr val="2B91AF"/>
                </a:solidFill>
                <a:highlight>
                  <a:srgbClr val="FFFFFF"/>
                </a:highlight>
                <a:latin typeface="Consolas" panose="020B0609020204030204" pitchFamily="49" charset="0"/>
              </a:rPr>
              <a:t>TestButton</a:t>
            </a:r>
            <a:r>
              <a:rPr lang="en-US" sz="1600" dirty="0">
                <a:solidFill>
                  <a:srgbClr val="2B91AF"/>
                </a:solidFill>
                <a:highlight>
                  <a:srgbClr val="FFFFFF"/>
                </a:highlight>
                <a:latin typeface="Consolas" panose="020B0609020204030204" pitchFamily="49" charset="0"/>
              </a:rPr>
              <a:t> </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Contracts.Button</a:t>
            </a:r>
            <a:r>
              <a:rPr lang="en-US" sz="1400" dirty="0">
                <a:solidFill>
                  <a:srgbClr val="2B91AF"/>
                </a:solidFill>
                <a:highlight>
                  <a:srgbClr val="FFFFFF"/>
                </a:highlight>
                <a:latin typeface="Consolas" panose="020B0609020204030204" pitchFamily="49" charset="0"/>
              </a:rPr>
              <a:t> </a:t>
            </a:r>
            <a:r>
              <a:rPr lang="en-US" sz="1400" dirty="0">
                <a:solidFill>
                  <a:srgbClr val="000000"/>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     protected override </a:t>
            </a:r>
            <a:r>
              <a:rPr lang="en-US" sz="1400" dirty="0">
                <a:solidFill>
                  <a:srgbClr val="2B91AF"/>
                </a:solidFill>
                <a:highlight>
                  <a:srgbClr val="FFFFFF"/>
                </a:highlight>
                <a:latin typeface="Consolas" panose="020B0609020204030204" pitchFamily="49" charset="0"/>
              </a:rPr>
              <a:t>void </a:t>
            </a:r>
            <a:r>
              <a:rPr lang="en-US" sz="1400" dirty="0" err="1">
                <a:solidFill>
                  <a:srgbClr val="000000"/>
                </a:solidFill>
                <a:highlight>
                  <a:srgbClr val="FFFFFF"/>
                </a:highlight>
                <a:latin typeface="Consolas" panose="020B0609020204030204" pitchFamily="49" charset="0"/>
              </a:rPr>
              <a:t>OnClick</a:t>
            </a:r>
            <a:r>
              <a:rPr lang="en-US" sz="1400" dirty="0">
                <a:solidFill>
                  <a:srgbClr val="000000"/>
                </a:solidFill>
                <a:highlight>
                  <a:srgbClr val="FFFFFF"/>
                </a:highlight>
                <a:latin typeface="Consolas" panose="020B0609020204030204" pitchFamily="49" charset="0"/>
              </a:rPr>
              <a:t>() {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this</a:t>
            </a:r>
            <a:r>
              <a:rPr lang="en-US" sz="1400" dirty="0" err="1">
                <a:solidFill>
                  <a:srgbClr val="000000"/>
                </a:solidFill>
                <a:highlight>
                  <a:srgbClr val="FFFFFF"/>
                </a:highlight>
                <a:latin typeface="Consolas" panose="020B0609020204030204" pitchFamily="49" charset="0"/>
              </a:rPr>
              <a:t>.Caption</a:t>
            </a:r>
            <a:r>
              <a:rPr lang="en-US" sz="1400" dirty="0">
                <a:solidFill>
                  <a:srgbClr val="000000"/>
                </a:solidFill>
                <a:highlight>
                  <a:srgbClr val="FFFFFF"/>
                </a:highlight>
                <a:latin typeface="Consolas" panose="020B0609020204030204" pitchFamily="49" charset="0"/>
              </a:rPr>
              <a:t> = “New Caption”;</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this</a:t>
            </a:r>
            <a:r>
              <a:rPr lang="en-US" sz="1400" dirty="0" err="1">
                <a:solidFill>
                  <a:srgbClr val="000000"/>
                </a:solidFill>
                <a:highlight>
                  <a:srgbClr val="FFFFFF"/>
                </a:highlight>
                <a:latin typeface="Consolas" panose="020B0609020204030204" pitchFamily="49" charset="0"/>
              </a:rPr>
              <a:t>.Tooltip</a:t>
            </a:r>
            <a:r>
              <a:rPr lang="en-US" sz="1400" dirty="0">
                <a:solidFill>
                  <a:srgbClr val="000000"/>
                </a:solidFill>
                <a:highlight>
                  <a:srgbClr val="FFFFFF"/>
                </a:highlight>
                <a:latin typeface="Consolas" panose="020B0609020204030204" pitchFamily="49" charset="0"/>
              </a:rPr>
              <a:t> = “New Tooltip”;</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this</a:t>
            </a:r>
            <a:r>
              <a:rPr lang="en-US" sz="1400" dirty="0" err="1">
                <a:solidFill>
                  <a:srgbClr val="000000"/>
                </a:solidFill>
                <a:highlight>
                  <a:srgbClr val="FFFFFF"/>
                </a:highlight>
                <a:latin typeface="Consolas" panose="020B0609020204030204" pitchFamily="49" charset="0"/>
              </a:rPr>
              <a:t>.Checked</a:t>
            </a:r>
            <a:r>
              <a:rPr lang="en-US" sz="1400" dirty="0">
                <a:solidFill>
                  <a:srgbClr val="000000"/>
                </a:solidFill>
                <a:highlight>
                  <a:srgbClr val="FFFFFF"/>
                </a:highlight>
                <a:latin typeface="Consolas" panose="020B0609020204030204" pitchFamily="49" charset="0"/>
              </a:rPr>
              <a:t> = true;</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endParaRPr lang="en-US" sz="1400" dirty="0">
              <a:solidFill>
                <a:srgbClr val="000000"/>
              </a:solidFill>
              <a:highlight>
                <a:srgbClr val="FFFFFF"/>
              </a:highlight>
              <a:latin typeface="Consolas" panose="020B0609020204030204" pitchFamily="49" charset="0"/>
            </a:endParaRP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endParaRPr lang="en-US" dirty="0">
              <a:solidFill>
                <a:schemeClr val="bg1"/>
              </a:solidFill>
            </a:endParaRPr>
          </a:p>
        </p:txBody>
      </p:sp>
    </p:spTree>
    <p:extLst>
      <p:ext uri="{BB962C8B-B14F-4D97-AF65-F5344CB8AC3E}">
        <p14:creationId xmlns:p14="http://schemas.microsoft.com/office/powerpoint/2010/main" val="2480689174"/>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Delegate Commands</a:t>
            </a:r>
          </a:p>
        </p:txBody>
      </p:sp>
      <p:sp>
        <p:nvSpPr>
          <p:cNvPr id="3" name="Content Placeholder 2"/>
          <p:cNvSpPr>
            <a:spLocks noGrp="1"/>
          </p:cNvSpPr>
          <p:nvPr>
            <p:ph sz="quarter" idx="10"/>
          </p:nvPr>
        </p:nvSpPr>
        <p:spPr>
          <a:xfrm>
            <a:off x="796066" y="1301674"/>
            <a:ext cx="10369296" cy="3948057"/>
          </a:xfrm>
        </p:spPr>
        <p:txBody>
          <a:bodyPr/>
          <a:lstStyle/>
          <a:p>
            <a:r>
              <a:rPr lang="en-US" dirty="0"/>
              <a:t>A pattern for simplifying the creation of buttons</a:t>
            </a:r>
          </a:p>
          <a:p>
            <a:r>
              <a:rPr lang="en-US" dirty="0"/>
              <a:t>Declare the button as a static method in the Module</a:t>
            </a:r>
          </a:p>
          <a:p>
            <a:r>
              <a:rPr lang="en-US" dirty="0" err="1"/>
              <a:t>OnUpdate</a:t>
            </a:r>
            <a:r>
              <a:rPr lang="en-US" dirty="0"/>
              <a:t> logic can be implemented as a static </a:t>
            </a:r>
            <a:r>
              <a:rPr lang="en-US" dirty="0" err="1"/>
              <a:t>bool</a:t>
            </a:r>
            <a:r>
              <a:rPr lang="en-US" dirty="0"/>
              <a:t> “getter” property</a:t>
            </a:r>
          </a:p>
          <a:p>
            <a:endParaRPr lang="en-US" dirty="0"/>
          </a:p>
        </p:txBody>
      </p:sp>
      <p:sp>
        <p:nvSpPr>
          <p:cNvPr id="4" name="Rectangle 3"/>
          <p:cNvSpPr/>
          <p:nvPr/>
        </p:nvSpPr>
        <p:spPr bwMode="auto">
          <a:xfrm>
            <a:off x="474950" y="2667897"/>
            <a:ext cx="11037346" cy="4001846"/>
          </a:xfrm>
          <a:prstGeom prst="rect">
            <a:avLst/>
          </a:prstGeom>
          <a:solidFill>
            <a:schemeClr val="tx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endParaRPr lang="en-US" sz="1400" dirty="0">
              <a:solidFill>
                <a:srgbClr val="0000FF"/>
              </a:solidFill>
              <a:highlight>
                <a:srgbClr val="FFFFFF"/>
              </a:highlight>
              <a:latin typeface="Consolas" panose="020B0609020204030204" pitchFamily="49" charset="0"/>
            </a:endParaRPr>
          </a:p>
          <a:p>
            <a:endParaRPr lang="en-US" sz="1400" dirty="0">
              <a:solidFill>
                <a:srgbClr val="0000FF"/>
              </a:solidFill>
              <a:highlight>
                <a:srgbClr val="FFFFFF"/>
              </a:highlight>
              <a:latin typeface="Consolas" panose="020B0609020204030204" pitchFamily="49" charset="0"/>
            </a:endParaRPr>
          </a:p>
          <a:p>
            <a:endParaRPr lang="en-US" sz="1400" dirty="0">
              <a:solidFill>
                <a:srgbClr val="0000FF"/>
              </a:solidFill>
              <a:highlight>
                <a:srgbClr val="FFFFFF"/>
              </a:highlight>
              <a:latin typeface="Consolas" panose="020B0609020204030204" pitchFamily="49" charset="0"/>
            </a:endParaRPr>
          </a:p>
          <a:p>
            <a:endParaRPr lang="en-US" sz="1400" dirty="0">
              <a:solidFill>
                <a:srgbClr val="0000FF"/>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&lt;</a:t>
            </a:r>
            <a:r>
              <a:rPr lang="en-US" sz="1400" dirty="0" err="1">
                <a:solidFill>
                  <a:srgbClr val="A31515"/>
                </a:solidFill>
                <a:highlight>
                  <a:srgbClr val="FFFFFF"/>
                </a:highlight>
                <a:latin typeface="Consolas" panose="020B0609020204030204" pitchFamily="49" charset="0"/>
              </a:rPr>
              <a:t>insertModule</a:t>
            </a:r>
            <a:r>
              <a:rPr lang="en-US" sz="1400" dirty="0">
                <a:solidFill>
                  <a:srgbClr val="0000FF"/>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id</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b="1" dirty="0" err="1">
                <a:solidFill>
                  <a:schemeClr val="accent1">
                    <a:lumMod val="75000"/>
                  </a:schemeClr>
                </a:solidFill>
                <a:highlight>
                  <a:srgbClr val="FFFFFF"/>
                </a:highlight>
                <a:latin typeface="Consolas" panose="020B0609020204030204" pitchFamily="49" charset="0"/>
              </a:rPr>
              <a:t>WorkingWithDAML</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className</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Module1</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autoLoad</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false</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caption</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Module1</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   ....</a:t>
            </a:r>
          </a:p>
          <a:p>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	&lt;</a:t>
            </a:r>
            <a:r>
              <a:rPr lang="en-US" sz="1400" b="1" dirty="0" err="1">
                <a:solidFill>
                  <a:srgbClr val="A31515"/>
                </a:solidFill>
                <a:latin typeface="Consolas" panose="020B0609020204030204" pitchFamily="49" charset="0"/>
                <a:ea typeface="SimSun" panose="02010600030101010101" pitchFamily="2" charset="-122"/>
                <a:cs typeface="Arial" panose="020B0604020202020204" pitchFamily="34" charset="0"/>
              </a:rPr>
              <a:t>insert</a:t>
            </a:r>
            <a:r>
              <a:rPr lang="en-US" sz="1400" dirty="0" err="1">
                <a:solidFill>
                  <a:srgbClr val="A31515"/>
                </a:solidFill>
                <a:latin typeface="Consolas" panose="020B0609020204030204" pitchFamily="49" charset="0"/>
                <a:ea typeface="SimSun" panose="02010600030101010101" pitchFamily="2" charset="-122"/>
                <a:cs typeface="Arial" panose="020B0604020202020204" pitchFamily="34" charset="0"/>
              </a:rPr>
              <a:t>Button</a:t>
            </a:r>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 </a:t>
            </a:r>
            <a:r>
              <a:rPr lang="en-US" sz="1400" dirty="0">
                <a:solidFill>
                  <a:srgbClr val="FF0000"/>
                </a:solidFill>
                <a:latin typeface="Consolas" panose="020B0609020204030204" pitchFamily="49" charset="0"/>
                <a:ea typeface="SimSun" panose="02010600030101010101" pitchFamily="2" charset="-122"/>
                <a:cs typeface="Arial" panose="020B0604020202020204" pitchFamily="34" charset="0"/>
              </a:rPr>
              <a:t>id</a:t>
            </a:r>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ea typeface="SimSun" panose="02010600030101010101" pitchFamily="2" charset="-122"/>
                <a:cs typeface="Arial" panose="020B0604020202020204" pitchFamily="34" charset="0"/>
              </a:rPr>
              <a:t>Test</a:t>
            </a:r>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Button1</a:t>
            </a:r>
            <a:r>
              <a:rPr lang="en-US" sz="1400" dirty="0">
                <a:solidFill>
                  <a:srgbClr val="000000"/>
                </a:solidFill>
                <a:highlight>
                  <a:srgbClr val="FFFFFF"/>
                </a:highlight>
                <a:latin typeface="Consolas" panose="020B0609020204030204" pitchFamily="49" charset="0"/>
              </a:rPr>
              <a:t>"</a:t>
            </a:r>
            <a:r>
              <a:rPr lang="en-US" sz="1400" dirty="0">
                <a:latin typeface="Consolas" panose="020B0609020204030204" pitchFamily="49" charset="0"/>
                <a:ea typeface="SimSun" panose="02010600030101010101" pitchFamily="2" charset="-122"/>
                <a:cs typeface="Arial" panose="020B0604020202020204" pitchFamily="34" charset="0"/>
              </a:rPr>
              <a:t> </a:t>
            </a:r>
            <a:r>
              <a:rPr lang="en-US" sz="1400" dirty="0" err="1">
                <a:solidFill>
                  <a:srgbClr val="FF0000"/>
                </a:solidFill>
                <a:latin typeface="Consolas" panose="020B0609020204030204" pitchFamily="49" charset="0"/>
                <a:ea typeface="SimSun" panose="02010600030101010101" pitchFamily="2" charset="-122"/>
                <a:cs typeface="Arial" panose="020B0604020202020204" pitchFamily="34" charset="0"/>
              </a:rPr>
              <a:t>className</a:t>
            </a:r>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a:t>
            </a:r>
            <a:r>
              <a:rPr lang="en-US" sz="1400" dirty="0">
                <a:solidFill>
                  <a:srgbClr val="000000"/>
                </a:solidFill>
                <a:highlight>
                  <a:srgbClr val="FFFFFF"/>
                </a:highlight>
                <a:latin typeface="Consolas" panose="020B0609020204030204" pitchFamily="49" charset="0"/>
              </a:rPr>
              <a:t>“</a:t>
            </a:r>
            <a:r>
              <a:rPr lang="en-US" sz="1600" b="1" dirty="0" err="1">
                <a:solidFill>
                  <a:schemeClr val="accent1">
                    <a:lumMod val="75000"/>
                  </a:schemeClr>
                </a:solidFill>
                <a:highlight>
                  <a:srgbClr val="FFFFFF"/>
                </a:highlight>
                <a:latin typeface="Consolas" panose="020B0609020204030204" pitchFamily="49" charset="0"/>
                <a:ea typeface="SimSun" panose="02010600030101010101" pitchFamily="2" charset="-122"/>
                <a:cs typeface="Arial" panose="020B0604020202020204" pitchFamily="34" charset="0"/>
              </a:rPr>
              <a:t>WorkingWithDAML</a:t>
            </a:r>
            <a:r>
              <a:rPr lang="en-US" b="1" dirty="0" err="1">
                <a:solidFill>
                  <a:srgbClr val="0000FF"/>
                </a:solidFill>
                <a:highlight>
                  <a:srgbClr val="FFFFFF"/>
                </a:highlight>
                <a:latin typeface="Consolas" panose="020B0609020204030204" pitchFamily="49" charset="0"/>
                <a:ea typeface="SimSun" panose="02010600030101010101" pitchFamily="2" charset="-122"/>
                <a:cs typeface="Arial" panose="020B0604020202020204" pitchFamily="34" charset="0"/>
              </a:rPr>
              <a:t>:</a:t>
            </a:r>
            <a:r>
              <a:rPr lang="en-US" sz="1600" b="1" dirty="0" err="1">
                <a:solidFill>
                  <a:schemeClr val="bg1"/>
                </a:solidFill>
                <a:highlight>
                  <a:srgbClr val="FFFFFF"/>
                </a:highlight>
                <a:latin typeface="Consolas" panose="020B0609020204030204" pitchFamily="49" charset="0"/>
                <a:ea typeface="SimSun" panose="02010600030101010101" pitchFamily="2" charset="-122"/>
                <a:cs typeface="Arial" panose="020B0604020202020204" pitchFamily="34" charset="0"/>
              </a:rPr>
              <a:t>OnCustomButtonClick</a:t>
            </a:r>
            <a:r>
              <a:rPr lang="en-US" sz="1400" dirty="0">
                <a:solidFill>
                  <a:srgbClr val="000000"/>
                </a:solidFill>
                <a:highlight>
                  <a:srgbClr val="FFFFFF"/>
                </a:highlight>
                <a:latin typeface="Consolas" panose="020B0609020204030204" pitchFamily="49" charset="0"/>
              </a:rPr>
              <a:t>"</a:t>
            </a:r>
            <a:r>
              <a:rPr lang="en-US" sz="1400" dirty="0">
                <a:latin typeface="Consolas" panose="020B0609020204030204" pitchFamily="49" charset="0"/>
                <a:ea typeface="SimSun" panose="02010600030101010101" pitchFamily="2" charset="-122"/>
                <a:cs typeface="Arial" panose="020B0604020202020204" pitchFamily="34" charset="0"/>
              </a:rPr>
              <a:t> </a:t>
            </a:r>
            <a:r>
              <a:rPr lang="en-US" sz="1400" dirty="0">
                <a:solidFill>
                  <a:srgbClr val="FF0000"/>
                </a:solidFill>
                <a:latin typeface="Consolas" panose="020B0609020204030204" pitchFamily="49" charset="0"/>
                <a:ea typeface="SimSun" panose="02010600030101010101" pitchFamily="2" charset="-122"/>
                <a:cs typeface="Arial" panose="020B0604020202020204" pitchFamily="34" charset="0"/>
              </a:rPr>
              <a:t>caption</a:t>
            </a:r>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Test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latin typeface="Consolas" panose="020B0609020204030204" pitchFamily="49" charset="0"/>
                <a:ea typeface="SimSun" panose="02010600030101010101" pitchFamily="2" charset="-122"/>
                <a:cs typeface="Arial" panose="020B0604020202020204" pitchFamily="34" charset="0"/>
              </a:rPr>
              <a:t>&gt;</a:t>
            </a:r>
          </a:p>
          <a:p>
            <a:endParaRPr lang="en-US" sz="1400" dirty="0">
              <a:solidFill>
                <a:srgbClr val="0000FF"/>
              </a:solidFill>
              <a:highlight>
                <a:srgbClr val="FFFFFF"/>
              </a:highlight>
              <a:latin typeface="Consolas" panose="020B0609020204030204" pitchFamily="49" charset="0"/>
            </a:endParaRPr>
          </a:p>
          <a:p>
            <a:endParaRPr lang="en-US" sz="1400" dirty="0">
              <a:solidFill>
                <a:srgbClr val="0000FF"/>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internal class</a:t>
            </a:r>
            <a:r>
              <a:rPr lang="en-US" sz="1400" dirty="0">
                <a:solidFill>
                  <a:srgbClr val="000000"/>
                </a:solidFill>
                <a:highlight>
                  <a:srgbClr val="FFFFFF"/>
                </a:highlight>
                <a:latin typeface="Consolas" panose="020B0609020204030204" pitchFamily="49" charset="0"/>
              </a:rPr>
              <a:t> </a:t>
            </a:r>
            <a:r>
              <a:rPr lang="en-US" sz="1600" b="1" dirty="0">
                <a:solidFill>
                  <a:srgbClr val="2B91AF"/>
                </a:solidFill>
                <a:highlight>
                  <a:srgbClr val="FFFFFF"/>
                </a:highlight>
                <a:latin typeface="Consolas" panose="020B0609020204030204" pitchFamily="49" charset="0"/>
              </a:rPr>
              <a:t>Module1 </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Contracts.Module</a:t>
            </a:r>
            <a:r>
              <a:rPr lang="en-US" sz="1400" dirty="0">
                <a:solidFill>
                  <a:srgbClr val="2B91AF"/>
                </a:solidFill>
                <a:highlight>
                  <a:srgbClr val="FFFFFF"/>
                </a:highlight>
                <a:latin typeface="Consolas" panose="020B0609020204030204" pitchFamily="49" charset="0"/>
              </a:rPr>
              <a:t> </a:t>
            </a:r>
            <a:r>
              <a:rPr lang="en-US" sz="1400" dirty="0">
                <a:solidFill>
                  <a:srgbClr val="000000"/>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     internal</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static</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void</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OnCustomButtonClick</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IPlugInWrapper</a:t>
            </a:r>
            <a:r>
              <a:rPr lang="en-US" sz="1400" dirty="0">
                <a:solidFill>
                  <a:srgbClr val="000000"/>
                </a:solidFill>
                <a:highlight>
                  <a:srgbClr val="FFFFFF"/>
                </a:highlight>
                <a:latin typeface="Consolas" panose="020B0609020204030204" pitchFamily="49" charset="0"/>
              </a:rPr>
              <a:t> wrapper = </a:t>
            </a:r>
            <a:r>
              <a:rPr lang="en-US" sz="1400" dirty="0" err="1">
                <a:solidFill>
                  <a:srgbClr val="2B91AF"/>
                </a:solidFill>
                <a:highlight>
                  <a:srgbClr val="FFFFFF"/>
                </a:highlight>
                <a:latin typeface="Consolas" panose="020B0609020204030204" pitchFamily="49" charset="0"/>
              </a:rPr>
              <a:t>FrameworkApplication</a:t>
            </a:r>
            <a:r>
              <a:rPr lang="en-US" sz="1400" dirty="0" err="1">
                <a:solidFill>
                  <a:srgbClr val="000000"/>
                </a:solidFill>
                <a:highlight>
                  <a:srgbClr val="FFFFFF"/>
                </a:highlight>
                <a:latin typeface="Consolas" panose="020B0609020204030204" pitchFamily="49" charset="0"/>
              </a:rPr>
              <a:t>.GetPlugInWrapper</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"TestButton1"</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wrapper.Caption</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"New Caption"</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wrapper.Tooltip</a:t>
            </a:r>
            <a:r>
              <a:rPr lang="en-US" sz="1400" dirty="0">
                <a:solidFill>
                  <a:srgbClr val="000000"/>
                </a:solidFill>
                <a:highlight>
                  <a:srgbClr val="FFFFFF"/>
                </a:highlight>
                <a:latin typeface="Consolas" panose="020B0609020204030204" pitchFamily="49" charset="0"/>
              </a:rPr>
              <a:t> = </a:t>
            </a:r>
            <a:r>
              <a:rPr lang="en-US" sz="1400" dirty="0">
                <a:solidFill>
                  <a:srgbClr val="A31515"/>
                </a:solidFill>
                <a:highlight>
                  <a:srgbClr val="FFFFFF"/>
                </a:highlight>
                <a:latin typeface="Consolas" panose="020B0609020204030204" pitchFamily="49" charset="0"/>
              </a:rPr>
              <a:t>"New Tooltip"</a:t>
            </a:r>
            <a:r>
              <a:rPr lang="en-US" sz="1400" dirty="0">
                <a:solidFill>
                  <a:srgbClr val="000000"/>
                </a:solidFill>
                <a:highlight>
                  <a:srgbClr val="FFFFFF"/>
                </a:highlight>
                <a:latin typeface="Consolas" panose="020B0609020204030204" pitchFamily="49" charset="0"/>
              </a:rPr>
              <a:t>;</a:t>
            </a:r>
          </a:p>
          <a:p>
            <a:r>
              <a:rPr lang="en-US" sz="1400" dirty="0">
                <a:solidFill>
                  <a:srgbClr val="008000"/>
                </a:solidFill>
                <a:highlight>
                  <a:srgbClr val="FFFFFF"/>
                </a:highlight>
                <a:latin typeface="Consolas" panose="020B0609020204030204" pitchFamily="49" charset="0"/>
              </a:rPr>
              <a:t>            //</a:t>
            </a:r>
            <a:r>
              <a:rPr lang="en-US" sz="1400" b="1" dirty="0">
                <a:solidFill>
                  <a:srgbClr val="00008B"/>
                </a:solidFill>
                <a:highlight>
                  <a:srgbClr val="FFFFFF"/>
                </a:highlight>
                <a:latin typeface="Consolas" panose="020B0609020204030204" pitchFamily="49" charset="0"/>
              </a:rPr>
              <a:t>TODO - something on click...</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p>
          <a:p>
            <a:endParaRPr lang="en-US" sz="1400" dirty="0">
              <a:solidFill>
                <a:srgbClr val="000000"/>
              </a:solidFill>
              <a:highlight>
                <a:srgbClr val="FFFFFF"/>
              </a:highlight>
              <a:latin typeface="Consolas" panose="020B0609020204030204" pitchFamily="49" charset="0"/>
            </a:endParaRPr>
          </a:p>
          <a:p>
            <a:pPr lvl="0"/>
            <a:r>
              <a:rPr lang="en-US" altLang="en-US" sz="1400" dirty="0">
                <a:solidFill>
                  <a:srgbClr val="A71D5D"/>
                </a:solidFill>
                <a:latin typeface="Consolas" panose="020B0609020204030204" pitchFamily="49" charset="0"/>
                <a:cs typeface="Consolas" panose="020B0609020204030204" pitchFamily="49" charset="0"/>
              </a:rPr>
              <a:t>     </a:t>
            </a:r>
            <a:r>
              <a:rPr lang="en-US" altLang="en-US" sz="1400" dirty="0">
                <a:solidFill>
                  <a:srgbClr val="0000FF"/>
                </a:solidFill>
                <a:highlight>
                  <a:srgbClr val="FFFFFF"/>
                </a:highlight>
                <a:latin typeface="Consolas" panose="020B0609020204030204" pitchFamily="49" charset="0"/>
              </a:rPr>
              <a:t>internal static </a:t>
            </a:r>
            <a:r>
              <a:rPr lang="en-US" altLang="en-US" sz="1400" dirty="0">
                <a:solidFill>
                  <a:srgbClr val="2B91AF"/>
                </a:solidFill>
                <a:highlight>
                  <a:srgbClr val="FFFFFF"/>
                </a:highlight>
                <a:latin typeface="Consolas" panose="020B0609020204030204" pitchFamily="49" charset="0"/>
              </a:rPr>
              <a:t>bool</a:t>
            </a:r>
            <a:r>
              <a:rPr lang="en-US" altLang="en-US" sz="1400" dirty="0">
                <a:solidFill>
                  <a:srgbClr val="333333"/>
                </a:solidFill>
                <a:latin typeface="Consolas" panose="020B0609020204030204" pitchFamily="49" charset="0"/>
                <a:cs typeface="Consolas" panose="020B0609020204030204" pitchFamily="49" charset="0"/>
              </a:rPr>
              <a:t> </a:t>
            </a:r>
            <a:r>
              <a:rPr lang="en-US" altLang="en-US" b="1" dirty="0" err="1">
                <a:solidFill>
                  <a:srgbClr val="000000"/>
                </a:solidFill>
                <a:highlight>
                  <a:srgbClr val="FFFFFF"/>
                </a:highlight>
                <a:latin typeface="Consolas" panose="020B0609020204030204" pitchFamily="49" charset="0"/>
              </a:rPr>
              <a:t>Can</a:t>
            </a:r>
            <a:r>
              <a:rPr lang="en-US" altLang="en-US" sz="1400" dirty="0" err="1">
                <a:solidFill>
                  <a:srgbClr val="000000"/>
                </a:solidFill>
                <a:highlight>
                  <a:srgbClr val="FFFFFF"/>
                </a:highlight>
                <a:latin typeface="Consolas" panose="020B0609020204030204" pitchFamily="49" charset="0"/>
              </a:rPr>
              <a:t>OnCustomButtonClick</a:t>
            </a:r>
            <a:r>
              <a:rPr lang="en-US" altLang="en-US" sz="1400" dirty="0">
                <a:solidFill>
                  <a:srgbClr val="333333"/>
                </a:solidFill>
                <a:latin typeface="Consolas" panose="020B0609020204030204" pitchFamily="49" charset="0"/>
                <a:cs typeface="Consolas" panose="020B0609020204030204" pitchFamily="49" charset="0"/>
              </a:rPr>
              <a:t> { </a:t>
            </a:r>
          </a:p>
          <a:p>
            <a:pPr lvl="0"/>
            <a:r>
              <a:rPr lang="en-US" altLang="en-US" sz="1400" dirty="0">
                <a:solidFill>
                  <a:srgbClr val="333333"/>
                </a:solidFill>
                <a:latin typeface="Consolas" panose="020B0609020204030204" pitchFamily="49" charset="0"/>
                <a:cs typeface="Consolas" panose="020B0609020204030204" pitchFamily="49" charset="0"/>
              </a:rPr>
              <a:t>         </a:t>
            </a:r>
            <a:r>
              <a:rPr lang="en-US" altLang="en-US" sz="1600" b="1" dirty="0">
                <a:solidFill>
                  <a:srgbClr val="0000FF"/>
                </a:solidFill>
                <a:highlight>
                  <a:srgbClr val="FFFFFF"/>
                </a:highlight>
                <a:latin typeface="Consolas" panose="020B0609020204030204" pitchFamily="49" charset="0"/>
              </a:rPr>
              <a:t>get</a:t>
            </a:r>
            <a:r>
              <a:rPr lang="en-US" altLang="en-US" sz="1600" dirty="0">
                <a:solidFill>
                  <a:srgbClr val="333333"/>
                </a:solidFill>
                <a:latin typeface="Consolas" panose="020B0609020204030204" pitchFamily="49" charset="0"/>
                <a:cs typeface="Consolas" panose="020B0609020204030204" pitchFamily="49" charset="0"/>
              </a:rPr>
              <a:t> </a:t>
            </a:r>
            <a:r>
              <a:rPr lang="en-US" altLang="en-US" sz="1400" dirty="0">
                <a:solidFill>
                  <a:srgbClr val="333333"/>
                </a:solidFill>
                <a:latin typeface="Consolas" panose="020B0609020204030204" pitchFamily="49" charset="0"/>
                <a:cs typeface="Consolas" panose="020B0609020204030204" pitchFamily="49" charset="0"/>
              </a:rPr>
              <a:t>{ </a:t>
            </a:r>
            <a:r>
              <a:rPr lang="en-US" altLang="en-US" sz="1400" dirty="0">
                <a:solidFill>
                  <a:srgbClr val="0000FF"/>
                </a:solidFill>
                <a:highlight>
                  <a:srgbClr val="FFFFFF"/>
                </a:highlight>
                <a:latin typeface="Consolas" panose="020B0609020204030204" pitchFamily="49" charset="0"/>
              </a:rPr>
              <a:t>return</a:t>
            </a:r>
            <a:r>
              <a:rPr lang="en-US" altLang="en-US" sz="1400" dirty="0">
                <a:solidFill>
                  <a:srgbClr val="333333"/>
                </a:solidFill>
                <a:latin typeface="Consolas" panose="020B0609020204030204" pitchFamily="49" charset="0"/>
                <a:cs typeface="Consolas" panose="020B0609020204030204" pitchFamily="49" charset="0"/>
              </a:rPr>
              <a:t> true; }</a:t>
            </a:r>
          </a:p>
          <a:p>
            <a:pPr lvl="0"/>
            <a:r>
              <a:rPr lang="en-US" altLang="en-US" sz="1400" dirty="0">
                <a:solidFill>
                  <a:srgbClr val="333333"/>
                </a:solidFill>
                <a:latin typeface="Consolas" panose="020B0609020204030204" pitchFamily="49" charset="0"/>
                <a:cs typeface="Consolas" panose="020B0609020204030204" pitchFamily="49" charset="0"/>
              </a:rPr>
              <a:t>     }</a:t>
            </a:r>
            <a:r>
              <a:rPr lang="en-US" altLang="en-US" sz="1200" dirty="0">
                <a:solidFill>
                  <a:schemeClr val="tx1"/>
                </a:solidFill>
              </a:rPr>
              <a:t> </a:t>
            </a:r>
            <a:endParaRPr lang="en-US" altLang="en-US" sz="3600" dirty="0">
              <a:solidFill>
                <a:schemeClr val="tx1"/>
              </a:solidFill>
              <a:latin typeface="Arial" panose="020B0604020202020204" pitchFamily="34" charset="0"/>
            </a:endParaRPr>
          </a:p>
          <a:p>
            <a:endParaRPr lang="en-US" sz="1400" dirty="0">
              <a:solidFill>
                <a:srgbClr val="000000"/>
              </a:solidFill>
              <a:highlight>
                <a:srgbClr val="FFFFFF"/>
              </a:highlight>
              <a:latin typeface="Consolas" panose="020B0609020204030204" pitchFamily="49" charset="0"/>
            </a:endParaRPr>
          </a:p>
          <a:p>
            <a:endParaRPr lang="en-US" sz="1400" dirty="0">
              <a:solidFill>
                <a:srgbClr val="000000"/>
              </a:solidFill>
              <a:highlight>
                <a:srgbClr val="FFFFFF"/>
              </a:highlight>
              <a:latin typeface="Consolas" panose="020B0609020204030204" pitchFamily="49" charset="0"/>
            </a:endParaRPr>
          </a:p>
          <a:p>
            <a:endParaRPr lang="en-US" sz="1400" dirty="0">
              <a:solidFill>
                <a:srgbClr val="000000"/>
              </a:solidFill>
              <a:highlight>
                <a:srgbClr val="FFFFFF"/>
              </a:highlight>
              <a:latin typeface="Consolas" panose="020B0609020204030204" pitchFamily="49" charset="0"/>
            </a:endParaRP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endParaRPr lang="en-US" dirty="0">
              <a:solidFill>
                <a:schemeClr val="bg1"/>
              </a:solidFill>
            </a:endParaRPr>
          </a:p>
        </p:txBody>
      </p:sp>
    </p:spTree>
    <p:extLst>
      <p:ext uri="{BB962C8B-B14F-4D97-AF65-F5344CB8AC3E}">
        <p14:creationId xmlns:p14="http://schemas.microsoft.com/office/powerpoint/2010/main" val="2907107228"/>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Demo</a:t>
            </a:r>
          </a:p>
        </p:txBody>
      </p:sp>
      <p:sp>
        <p:nvSpPr>
          <p:cNvPr id="3" name="Content Placeholder 2"/>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152196160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85800" y="682625"/>
            <a:ext cx="10826496" cy="430887"/>
          </a:xfrm>
        </p:spPr>
        <p:txBody>
          <a:bodyPr/>
          <a:lstStyle/>
          <a:p>
            <a:r>
              <a:rPr lang="en-US" sz="2800" dirty="0"/>
              <a:t>States &amp; Conditions</a:t>
            </a:r>
          </a:p>
        </p:txBody>
      </p:sp>
      <p:sp>
        <p:nvSpPr>
          <p:cNvPr id="3" name="Content Placeholder 2"/>
          <p:cNvSpPr>
            <a:spLocks noGrp="1"/>
          </p:cNvSpPr>
          <p:nvPr>
            <p:ph sz="quarter" idx="10"/>
          </p:nvPr>
        </p:nvSpPr>
        <p:spPr>
          <a:xfrm>
            <a:off x="685799" y="1365161"/>
            <a:ext cx="11124127" cy="5138670"/>
          </a:xfrm>
        </p:spPr>
        <p:txBody>
          <a:bodyPr/>
          <a:lstStyle/>
          <a:p>
            <a:r>
              <a:rPr lang="en-US" dirty="0"/>
              <a:t>Simplifies coding by reducing event wiring associated with more traditional models.</a:t>
            </a:r>
          </a:p>
          <a:p>
            <a:r>
              <a:rPr lang="en-US" dirty="0"/>
              <a:t>Example: A button is activated only when a “</a:t>
            </a:r>
            <a:r>
              <a:rPr lang="en-US" dirty="0" err="1"/>
              <a:t>example_state_condition</a:t>
            </a:r>
            <a:r>
              <a:rPr lang="en-US" dirty="0"/>
              <a:t>” is met.</a:t>
            </a:r>
          </a:p>
          <a:p>
            <a:endParaRPr lang="en-US" dirty="0"/>
          </a:p>
          <a:p>
            <a:r>
              <a:rPr lang="en-US" sz="2400" dirty="0"/>
              <a:t>States </a:t>
            </a:r>
          </a:p>
          <a:p>
            <a:pPr lvl="1"/>
            <a:r>
              <a:rPr lang="en-US" dirty="0"/>
              <a:t>are named values which describes a particular aspect of the application’s overall status.</a:t>
            </a:r>
          </a:p>
          <a:p>
            <a:pPr lvl="1"/>
            <a:r>
              <a:rPr lang="en-US" dirty="0"/>
              <a:t>Activate or deactivate in code</a:t>
            </a:r>
          </a:p>
          <a:p>
            <a:pPr lvl="1"/>
            <a:endParaRPr lang="en-US" dirty="0"/>
          </a:p>
          <a:p>
            <a:r>
              <a:rPr lang="en-US" sz="2400" dirty="0"/>
              <a:t>Conditions</a:t>
            </a:r>
          </a:p>
          <a:p>
            <a:pPr lvl="1"/>
            <a:r>
              <a:rPr lang="en-US" dirty="0"/>
              <a:t>Declared in DAML</a:t>
            </a:r>
          </a:p>
          <a:p>
            <a:pPr lvl="1"/>
            <a:r>
              <a:rPr lang="en-US" dirty="0"/>
              <a:t>Expressions composed of one or more states</a:t>
            </a:r>
          </a:p>
          <a:p>
            <a:pPr lvl="1"/>
            <a:r>
              <a:rPr lang="en-US" dirty="0"/>
              <a:t>AND, OR, NOT</a:t>
            </a:r>
          </a:p>
          <a:p>
            <a:pPr lvl="1"/>
            <a:r>
              <a:rPr lang="en-US" dirty="0"/>
              <a:t>Used for triggering the activation of framework elements.</a:t>
            </a:r>
          </a:p>
          <a:p>
            <a:pPr lvl="1"/>
            <a:endParaRPr lang="en-US" dirty="0"/>
          </a:p>
        </p:txBody>
      </p:sp>
    </p:spTree>
    <p:extLst>
      <p:ext uri="{BB962C8B-B14F-4D97-AF65-F5344CB8AC3E}">
        <p14:creationId xmlns:p14="http://schemas.microsoft.com/office/powerpoint/2010/main" val="220952363"/>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85800" y="682625"/>
            <a:ext cx="10826496" cy="430887"/>
          </a:xfrm>
        </p:spPr>
        <p:txBody>
          <a:bodyPr/>
          <a:lstStyle/>
          <a:p>
            <a:r>
              <a:rPr lang="en-US" sz="2800" dirty="0"/>
              <a:t>States and Conditions (continued)</a:t>
            </a:r>
          </a:p>
        </p:txBody>
      </p:sp>
      <p:sp>
        <p:nvSpPr>
          <p:cNvPr id="9" name="Content Placeholder 8"/>
          <p:cNvSpPr>
            <a:spLocks noGrp="1"/>
          </p:cNvSpPr>
          <p:nvPr>
            <p:ph sz="quarter" idx="10"/>
          </p:nvPr>
        </p:nvSpPr>
        <p:spPr bwMode="auto">
          <a:xfrm>
            <a:off x="542110" y="4580264"/>
            <a:ext cx="11123613" cy="1575527"/>
          </a:xfrm>
          <a:prstGeom prst="rect">
            <a:avLst/>
          </a:prstGeom>
          <a:solidFill>
            <a:schemeClr val="tx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r>
              <a:rPr lang="en-US" dirty="0">
                <a:solidFill>
                  <a:srgbClr val="0000FF"/>
                </a:solidFill>
                <a:highlight>
                  <a:srgbClr val="FFFFFF"/>
                </a:highlight>
                <a:latin typeface="Consolas" panose="020B0609020204030204" pitchFamily="49" charset="0"/>
              </a:rPr>
              <a:t> &lt;!--</a:t>
            </a:r>
            <a:r>
              <a:rPr lang="en-US" dirty="0">
                <a:solidFill>
                  <a:srgbClr val="008000"/>
                </a:solidFill>
                <a:highlight>
                  <a:srgbClr val="FFFFFF"/>
                </a:highlight>
                <a:latin typeface="Consolas" panose="020B0609020204030204" pitchFamily="49" charset="0"/>
              </a:rPr>
              <a:t> associate our condition with the enabled state of the button </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button</a:t>
            </a:r>
            <a:r>
              <a:rPr lang="en-US" dirty="0">
                <a:solidFill>
                  <a:srgbClr val="0000FF"/>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id</a:t>
            </a:r>
            <a:r>
              <a:rPr lang="en-US" dirty="0">
                <a:solidFill>
                  <a:srgbClr val="0000FF"/>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esri_sdk_RespondToAppStateBtn</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caption</a:t>
            </a:r>
            <a:r>
              <a:rPr lang="en-US" dirty="0">
                <a:solidFill>
                  <a:srgbClr val="0000FF"/>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Respond to state</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 </a:t>
            </a:r>
          </a:p>
          <a:p>
            <a:r>
              <a:rPr lang="en-US" dirty="0">
                <a:solidFill>
                  <a:srgbClr val="FF0000"/>
                </a:solidFill>
                <a:highlight>
                  <a:srgbClr val="FFFFFF"/>
                </a:highlight>
                <a:latin typeface="Consolas" panose="020B0609020204030204" pitchFamily="49" charset="0"/>
              </a:rPr>
              <a:t>condition</a:t>
            </a:r>
            <a:r>
              <a:rPr lang="en-US" dirty="0">
                <a:solidFill>
                  <a:srgbClr val="0000FF"/>
                </a:solidFill>
                <a:highlight>
                  <a:srgbClr val="FFFFFF"/>
                </a:highlight>
                <a:latin typeface="Consolas" panose="020B0609020204030204" pitchFamily="49" charset="0"/>
              </a:rPr>
              <a:t>=</a:t>
            </a:r>
            <a:r>
              <a:rPr lang="en-US" dirty="0">
                <a:solidFill>
                  <a:srgbClr val="FF0000"/>
                </a:solidFill>
                <a:highlight>
                  <a:srgbClr val="FFFFFF"/>
                </a:highlight>
                <a:latin typeface="Consolas" panose="020B0609020204030204" pitchFamily="49" charset="0"/>
              </a:rPr>
              <a:t>"</a:t>
            </a:r>
            <a:r>
              <a:rPr lang="en-US" dirty="0" err="1">
                <a:solidFill>
                  <a:srgbClr val="FF0000"/>
                </a:solidFill>
                <a:highlight>
                  <a:srgbClr val="FFFFFF"/>
                </a:highlight>
                <a:latin typeface="Consolas" panose="020B0609020204030204" pitchFamily="49" charset="0"/>
              </a:rPr>
              <a:t>example_state_condition</a:t>
            </a:r>
            <a:r>
              <a:rPr lang="en-US" dirty="0">
                <a:solidFill>
                  <a:srgbClr val="FF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&lt;/</a:t>
            </a:r>
            <a:r>
              <a:rPr lang="en-US" dirty="0">
                <a:solidFill>
                  <a:srgbClr val="A31515"/>
                </a:solidFill>
                <a:highlight>
                  <a:srgbClr val="FFFFFF"/>
                </a:highlight>
                <a:latin typeface="Consolas" panose="020B0609020204030204" pitchFamily="49" charset="0"/>
              </a:rPr>
              <a:t>button</a:t>
            </a:r>
            <a:r>
              <a:rPr lang="en-US" dirty="0">
                <a:solidFill>
                  <a:srgbClr val="0000FF"/>
                </a:solidFill>
                <a:highlight>
                  <a:srgbClr val="FFFFFF"/>
                </a:highlight>
                <a:latin typeface="Consolas" panose="020B0609020204030204" pitchFamily="49" charset="0"/>
              </a:rPr>
              <a:t>&gt;</a:t>
            </a:r>
            <a:endParaRPr lang="en-US" dirty="0">
              <a:solidFill>
                <a:srgbClr val="0000FF"/>
              </a:solidFill>
              <a:latin typeface="Arial" panose="020B0604020202020204" pitchFamily="34" charset="0"/>
              <a:ea typeface="SimSun" panose="02010600030101010101" pitchFamily="2" charset="-122"/>
            </a:endParaRPr>
          </a:p>
        </p:txBody>
      </p:sp>
      <p:sp>
        <p:nvSpPr>
          <p:cNvPr id="5" name="Rectangle 4"/>
          <p:cNvSpPr/>
          <p:nvPr/>
        </p:nvSpPr>
        <p:spPr bwMode="auto">
          <a:xfrm>
            <a:off x="542110" y="1350968"/>
            <a:ext cx="10849708" cy="1261753"/>
          </a:xfrm>
          <a:prstGeom prst="rect">
            <a:avLst/>
          </a:prstGeom>
          <a:solidFill>
            <a:schemeClr val="tx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r>
              <a:rPr lang="en-US" dirty="0">
                <a:solidFill>
                  <a:srgbClr val="0000FF"/>
                </a:solidFill>
                <a:latin typeface="Consolas" panose="020B0609020204030204" pitchFamily="49" charset="0"/>
                <a:ea typeface="SimSun" panose="02010600030101010101" pitchFamily="2" charset="-122"/>
              </a:rPr>
              <a:t>&lt;conditions&gt;</a:t>
            </a:r>
          </a:p>
          <a:p>
            <a:r>
              <a:rPr lang="en-US" dirty="0">
                <a:solidFill>
                  <a:srgbClr val="0000FF"/>
                </a:solidFill>
                <a:latin typeface="Consolas" panose="020B0609020204030204" pitchFamily="49" charset="0"/>
                <a:ea typeface="SimSun" panose="02010600030101010101" pitchFamily="2" charset="-122"/>
              </a:rPr>
              <a:t>&lt;</a:t>
            </a:r>
            <a:r>
              <a:rPr lang="en-US" dirty="0" err="1">
                <a:solidFill>
                  <a:srgbClr val="0000FF"/>
                </a:solidFill>
                <a:latin typeface="Consolas" panose="020B0609020204030204" pitchFamily="49" charset="0"/>
                <a:ea typeface="SimSun" panose="02010600030101010101" pitchFamily="2" charset="-122"/>
              </a:rPr>
              <a:t>insertCondition</a:t>
            </a:r>
            <a:r>
              <a:rPr lang="en-US" dirty="0">
                <a:solidFill>
                  <a:srgbClr val="0000FF"/>
                </a:solidFill>
                <a:latin typeface="Consolas" panose="020B0609020204030204" pitchFamily="49" charset="0"/>
                <a:ea typeface="SimSun" panose="02010600030101010101" pitchFamily="2" charset="-122"/>
              </a:rPr>
              <a:t> id="</a:t>
            </a:r>
            <a:r>
              <a:rPr lang="en-US" dirty="0" err="1">
                <a:solidFill>
                  <a:srgbClr val="FF0000"/>
                </a:solidFill>
                <a:latin typeface="Consolas" panose="020B0609020204030204" pitchFamily="49" charset="0"/>
                <a:ea typeface="SimSun" panose="02010600030101010101" pitchFamily="2" charset="-122"/>
              </a:rPr>
              <a:t>example_state_condition</a:t>
            </a:r>
            <a:r>
              <a:rPr lang="en-US" dirty="0">
                <a:solidFill>
                  <a:srgbClr val="0000FF"/>
                </a:solidFill>
                <a:latin typeface="Consolas" panose="020B0609020204030204" pitchFamily="49" charset="0"/>
                <a:ea typeface="SimSun" panose="02010600030101010101" pitchFamily="2" charset="-122"/>
              </a:rPr>
              <a:t>" caption=“Custom Condition"&gt;</a:t>
            </a:r>
          </a:p>
          <a:p>
            <a:r>
              <a:rPr lang="en-US" dirty="0">
                <a:solidFill>
                  <a:srgbClr val="0000FF"/>
                </a:solidFill>
                <a:latin typeface="Consolas" panose="020B0609020204030204" pitchFamily="49" charset="0"/>
                <a:ea typeface="SimSun" panose="02010600030101010101" pitchFamily="2" charset="-122"/>
              </a:rPr>
              <a:t>      &lt;state id="</a:t>
            </a:r>
            <a:r>
              <a:rPr lang="en-US" dirty="0" err="1">
                <a:solidFill>
                  <a:srgbClr val="0000FF"/>
                </a:solidFill>
                <a:latin typeface="Consolas" panose="020B0609020204030204" pitchFamily="49" charset="0"/>
                <a:ea typeface="SimSun" panose="02010600030101010101" pitchFamily="2" charset="-122"/>
              </a:rPr>
              <a:t>example_state</a:t>
            </a:r>
            <a:r>
              <a:rPr lang="en-US" dirty="0">
                <a:solidFill>
                  <a:srgbClr val="0000FF"/>
                </a:solidFill>
                <a:latin typeface="Consolas" panose="020B0609020204030204" pitchFamily="49" charset="0"/>
                <a:ea typeface="SimSun" panose="02010600030101010101" pitchFamily="2" charset="-122"/>
              </a:rPr>
              <a:t>" /&gt;</a:t>
            </a:r>
          </a:p>
          <a:p>
            <a:r>
              <a:rPr lang="en-US" dirty="0">
                <a:solidFill>
                  <a:srgbClr val="0000FF"/>
                </a:solidFill>
                <a:latin typeface="Consolas" panose="020B0609020204030204" pitchFamily="49" charset="0"/>
                <a:ea typeface="SimSun" panose="02010600030101010101" pitchFamily="2" charset="-122"/>
              </a:rPr>
              <a:t>    &lt;/</a:t>
            </a:r>
            <a:r>
              <a:rPr lang="en-US" dirty="0" err="1">
                <a:solidFill>
                  <a:srgbClr val="0000FF"/>
                </a:solidFill>
                <a:latin typeface="Consolas" panose="020B0609020204030204" pitchFamily="49" charset="0"/>
                <a:ea typeface="SimSun" panose="02010600030101010101" pitchFamily="2" charset="-122"/>
              </a:rPr>
              <a:t>insertCondition</a:t>
            </a:r>
            <a:r>
              <a:rPr lang="en-US" dirty="0">
                <a:solidFill>
                  <a:srgbClr val="0000FF"/>
                </a:solidFill>
                <a:latin typeface="Consolas" panose="020B0609020204030204" pitchFamily="49" charset="0"/>
                <a:ea typeface="SimSun" panose="02010600030101010101" pitchFamily="2" charset="-122"/>
              </a:rPr>
              <a:t>&gt; &lt;/conditions&gt;</a:t>
            </a:r>
            <a:endParaRPr lang="en-US" sz="2000" dirty="0">
              <a:solidFill>
                <a:srgbClr val="0000FF"/>
              </a:solidFill>
              <a:latin typeface="Arial" panose="020B0604020202020204" pitchFamily="34" charset="0"/>
              <a:ea typeface="SimSun" panose="02010600030101010101" pitchFamily="2" charset="-122"/>
            </a:endParaRPr>
          </a:p>
        </p:txBody>
      </p:sp>
      <p:sp>
        <p:nvSpPr>
          <p:cNvPr id="4" name="Rectangle 3"/>
          <p:cNvSpPr/>
          <p:nvPr/>
        </p:nvSpPr>
        <p:spPr bwMode="auto">
          <a:xfrm>
            <a:off x="3255818" y="1627921"/>
            <a:ext cx="2992044" cy="356461"/>
          </a:xfrm>
          <a:prstGeom prst="rect">
            <a:avLst/>
          </a:prstGeom>
          <a:noFill/>
          <a:ln>
            <a:headEnd type="none" w="med" len="med"/>
            <a:tailEnd type="none" w="med" len="med"/>
          </a:ln>
          <a:effectLst>
            <a:glow rad="1397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 name="Rectangle 6"/>
          <p:cNvSpPr/>
          <p:nvPr/>
        </p:nvSpPr>
        <p:spPr bwMode="auto">
          <a:xfrm>
            <a:off x="542110" y="2906478"/>
            <a:ext cx="10849708" cy="1264819"/>
          </a:xfrm>
          <a:prstGeom prst="rect">
            <a:avLst/>
          </a:prstGeom>
          <a:solidFill>
            <a:schemeClr val="tx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r>
              <a:rPr lang="en-US" sz="1600" dirty="0">
                <a:solidFill>
                  <a:srgbClr val="0000FF"/>
                </a:solidFill>
                <a:highlight>
                  <a:srgbClr val="FFFFFF"/>
                </a:highlight>
                <a:latin typeface="Consolas" panose="020B0609020204030204" pitchFamily="49" charset="0"/>
              </a:rPr>
              <a:t>	if</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FrameworkApplication</a:t>
            </a:r>
            <a:r>
              <a:rPr lang="en-US" sz="1600" dirty="0" err="1">
                <a:solidFill>
                  <a:srgbClr val="000000"/>
                </a:solidFill>
                <a:highlight>
                  <a:srgbClr val="FFFFFF"/>
                </a:highlight>
                <a:latin typeface="Consolas" panose="020B0609020204030204" pitchFamily="49" charset="0"/>
              </a:rPr>
              <a:t>.State.Contains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example_state</a:t>
            </a:r>
            <a:r>
              <a:rPr lang="en-US" sz="1600" dirty="0">
                <a:solidFill>
                  <a:srgbClr val="000000"/>
                </a:solidFill>
                <a:highlight>
                  <a:srgbClr val="FFFFFF"/>
                </a:highlight>
                <a:latin typeface="Consolas" panose="020B0609020204030204" pitchFamily="49" charset="0"/>
              </a:rPr>
              <a:t>”)</a:t>
            </a:r>
          </a:p>
          <a:p>
            <a:pPr lvl="0"/>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FrameworkApplication</a:t>
            </a:r>
            <a:r>
              <a:rPr lang="en-US" sz="1600" dirty="0" err="1">
                <a:solidFill>
                  <a:srgbClr val="000000"/>
                </a:solidFill>
                <a:highlight>
                  <a:srgbClr val="FFFFFF"/>
                </a:highlight>
                <a:latin typeface="Consolas" panose="020B0609020204030204" pitchFamily="49" charset="0"/>
              </a:rPr>
              <a:t>.State.Deactivate</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example_state</a:t>
            </a:r>
            <a:r>
              <a:rPr lang="en-US" sz="1600" dirty="0">
                <a:solidFill>
                  <a:srgbClr val="000000"/>
                </a:solidFill>
                <a:highlight>
                  <a:srgbClr val="FFFFFF"/>
                </a:highlight>
                <a:latin typeface="Consolas" panose="020B0609020204030204" pitchFamily="49" charset="0"/>
              </a:rPr>
              <a:t>”);       </a:t>
            </a:r>
          </a:p>
          <a:p>
            <a:pPr lvl="0"/>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else</a:t>
            </a:r>
            <a:r>
              <a:rPr lang="en-US" sz="1600" dirty="0">
                <a:solidFill>
                  <a:srgbClr val="000000"/>
                </a:solidFill>
                <a:highlight>
                  <a:srgbClr val="FFFFFF"/>
                </a:highlight>
                <a:latin typeface="Consolas" panose="020B0609020204030204" pitchFamily="49" charset="0"/>
              </a:rPr>
              <a:t>         </a:t>
            </a:r>
          </a:p>
          <a:p>
            <a:pPr lvl="0"/>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FrameworkApplication</a:t>
            </a:r>
            <a:r>
              <a:rPr lang="en-US" sz="1600" dirty="0" err="1">
                <a:solidFill>
                  <a:srgbClr val="000000"/>
                </a:solidFill>
                <a:highlight>
                  <a:srgbClr val="FFFFFF"/>
                </a:highlight>
                <a:latin typeface="Consolas" panose="020B0609020204030204" pitchFamily="49" charset="0"/>
              </a:rPr>
              <a:t>.State.Activate</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example_state</a:t>
            </a:r>
            <a:r>
              <a:rPr lang="en-US" sz="1600" dirty="0">
                <a:solidFill>
                  <a:srgbClr val="000000"/>
                </a:solidFill>
                <a:highlight>
                  <a:srgbClr val="FFFFFF"/>
                </a:highlight>
                <a:latin typeface="Consolas" panose="020B0609020204030204" pitchFamily="49" charset="0"/>
              </a:rPr>
              <a:t>”);         </a:t>
            </a:r>
          </a:p>
        </p:txBody>
      </p:sp>
      <p:sp>
        <p:nvSpPr>
          <p:cNvPr id="10" name="Rectangle 9"/>
          <p:cNvSpPr/>
          <p:nvPr/>
        </p:nvSpPr>
        <p:spPr bwMode="auto">
          <a:xfrm>
            <a:off x="2337895" y="5437144"/>
            <a:ext cx="3217778" cy="356461"/>
          </a:xfrm>
          <a:prstGeom prst="rect">
            <a:avLst/>
          </a:prstGeom>
          <a:noFill/>
          <a:ln>
            <a:headEnd type="none" w="med" len="med"/>
            <a:tailEnd type="none" w="med" len="med"/>
          </a:ln>
          <a:effectLst>
            <a:glow rad="139700">
              <a:schemeClr val="accent2">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26213586"/>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Demo</a:t>
            </a:r>
          </a:p>
        </p:txBody>
      </p:sp>
      <p:sp>
        <p:nvSpPr>
          <p:cNvPr id="3" name="Content Placeholder 2"/>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153259164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85800" y="682625"/>
            <a:ext cx="10826496" cy="430887"/>
          </a:xfrm>
        </p:spPr>
        <p:txBody>
          <a:bodyPr/>
          <a:lstStyle/>
          <a:p>
            <a:r>
              <a:rPr lang="en-US" sz="2800" dirty="0"/>
              <a:t>What is the ArcGIS Pro SDK?</a:t>
            </a:r>
          </a:p>
        </p:txBody>
      </p:sp>
      <p:sp>
        <p:nvSpPr>
          <p:cNvPr id="3" name="Content Placeholder 2"/>
          <p:cNvSpPr>
            <a:spLocks noGrp="1"/>
          </p:cNvSpPr>
          <p:nvPr>
            <p:ph sz="quarter" idx="10"/>
          </p:nvPr>
        </p:nvSpPr>
        <p:spPr>
          <a:xfrm>
            <a:off x="743712" y="1436336"/>
            <a:ext cx="10369296" cy="3429000"/>
          </a:xfrm>
        </p:spPr>
        <p:txBody>
          <a:bodyPr/>
          <a:lstStyle/>
          <a:p>
            <a:r>
              <a:rPr lang="en-US" dirty="0"/>
              <a:t>Customization with Tasks</a:t>
            </a:r>
          </a:p>
          <a:p>
            <a:r>
              <a:rPr lang="en-US" dirty="0"/>
              <a:t>.NET Add-ins for extending Pro (C#, VB)</a:t>
            </a:r>
          </a:p>
          <a:p>
            <a:r>
              <a:rPr lang="en-US" dirty="0" err="1"/>
              <a:t>Arcpy</a:t>
            </a:r>
            <a:r>
              <a:rPr lang="en-US" dirty="0"/>
              <a:t> for automating Pro (Python 3.4)</a:t>
            </a:r>
          </a:p>
          <a:p>
            <a:endParaRPr lang="en-US" dirty="0"/>
          </a:p>
          <a:p>
            <a:r>
              <a:rPr lang="en-US" dirty="0"/>
              <a:t>Modern asynchronous API (native .NET)</a:t>
            </a:r>
          </a:p>
          <a:p>
            <a:r>
              <a:rPr lang="en-US" dirty="0"/>
              <a:t>Resources</a:t>
            </a:r>
          </a:p>
          <a:p>
            <a:pPr lvl="1"/>
            <a:r>
              <a:rPr lang="en-US" dirty="0"/>
              <a:t>Samples, Concepts, Reference</a:t>
            </a:r>
          </a:p>
        </p:txBody>
      </p:sp>
      <p:pic>
        <p:nvPicPr>
          <p:cNvPr id="4" name="Picture 3"/>
          <p:cNvPicPr>
            <a:picLocks noChangeAspect="1"/>
          </p:cNvPicPr>
          <p:nvPr/>
        </p:nvPicPr>
        <p:blipFill>
          <a:blip r:embed="rId4"/>
          <a:stretch>
            <a:fillRect/>
          </a:stretch>
        </p:blipFill>
        <p:spPr>
          <a:xfrm>
            <a:off x="6014908" y="3515468"/>
            <a:ext cx="5497388" cy="2699735"/>
          </a:xfrm>
          <a:prstGeom prst="rect">
            <a:avLst/>
          </a:prstGeom>
        </p:spPr>
      </p:pic>
    </p:spTree>
    <p:extLst>
      <p:ext uri="{BB962C8B-B14F-4D97-AF65-F5344CB8AC3E}">
        <p14:creationId xmlns:p14="http://schemas.microsoft.com/office/powerpoint/2010/main" val="1359182387"/>
      </p:ext>
    </p:extLst>
  </p:cSld>
  <p:clrMapOvr>
    <a:overrideClrMapping bg1="dk1" tx1="lt1" bg2="dk2" tx2="lt2" accent1="accent1" accent2="accent2" accent3="accent3" accent4="accent4" accent5="accent5" accent6="accent6" hlink="hlink" folHlink="folHlink"/>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76" y="0"/>
            <a:ext cx="12192000" cy="6858000"/>
          </a:xfrm>
          <a:prstGeom prst="rect">
            <a:avLst/>
          </a:prstGeom>
        </p:spPr>
      </p:pic>
      <p:sp>
        <p:nvSpPr>
          <p:cNvPr id="2" name="Title 1"/>
          <p:cNvSpPr>
            <a:spLocks noGrp="1"/>
          </p:cNvSpPr>
          <p:nvPr>
            <p:ph type="title"/>
          </p:nvPr>
        </p:nvSpPr>
        <p:spPr/>
        <p:txBody>
          <a:bodyPr/>
          <a:lstStyle/>
          <a:p>
            <a:r>
              <a:rPr lang="en-US" dirty="0"/>
              <a:t>States &amp; Conditions (continued)</a:t>
            </a:r>
          </a:p>
        </p:txBody>
      </p:sp>
      <p:sp>
        <p:nvSpPr>
          <p:cNvPr id="3" name="Content Placeholder 2"/>
          <p:cNvSpPr>
            <a:spLocks noGrp="1"/>
          </p:cNvSpPr>
          <p:nvPr>
            <p:ph sz="quarter" idx="10"/>
          </p:nvPr>
        </p:nvSpPr>
        <p:spPr/>
        <p:txBody>
          <a:bodyPr/>
          <a:lstStyle/>
          <a:p>
            <a:endParaRPr lang="en-US" dirty="0"/>
          </a:p>
        </p:txBody>
      </p:sp>
      <p:pic>
        <p:nvPicPr>
          <p:cNvPr id="4" name="Picture 3"/>
          <p:cNvPicPr>
            <a:picLocks noChangeAspect="1"/>
          </p:cNvPicPr>
          <p:nvPr/>
        </p:nvPicPr>
        <p:blipFill>
          <a:blip r:embed="rId3"/>
          <a:stretch>
            <a:fillRect/>
          </a:stretch>
        </p:blipFill>
        <p:spPr>
          <a:xfrm>
            <a:off x="2019808" y="1376676"/>
            <a:ext cx="8152381" cy="5019048"/>
          </a:xfrm>
          <a:prstGeom prst="rect">
            <a:avLst/>
          </a:prstGeom>
        </p:spPr>
      </p:pic>
    </p:spTree>
    <p:extLst>
      <p:ext uri="{BB962C8B-B14F-4D97-AF65-F5344CB8AC3E}">
        <p14:creationId xmlns:p14="http://schemas.microsoft.com/office/powerpoint/2010/main" val="808088"/>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85800" y="682625"/>
            <a:ext cx="10826496" cy="430887"/>
          </a:xfrm>
        </p:spPr>
        <p:txBody>
          <a:bodyPr/>
          <a:lstStyle/>
          <a:p>
            <a:r>
              <a:rPr lang="en-US" sz="2800" dirty="0"/>
              <a:t>States and Conditions (continued)</a:t>
            </a:r>
          </a:p>
        </p:txBody>
      </p:sp>
      <p:sp>
        <p:nvSpPr>
          <p:cNvPr id="5" name="Rectangle 4"/>
          <p:cNvSpPr/>
          <p:nvPr/>
        </p:nvSpPr>
        <p:spPr bwMode="auto">
          <a:xfrm>
            <a:off x="632108" y="1173480"/>
            <a:ext cx="10849708" cy="5082540"/>
          </a:xfrm>
          <a:prstGeom prst="rect">
            <a:avLst/>
          </a:prstGeom>
          <a:solidFill>
            <a:schemeClr val="tx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r>
              <a:rPr lang="en-US" dirty="0">
                <a:solidFill>
                  <a:srgbClr val="0000FF"/>
                </a:solidFill>
                <a:highlight>
                  <a:srgbClr val="FFFFFF"/>
                </a:highlight>
                <a:latin typeface="Consolas" panose="020B0609020204030204" pitchFamily="49" charset="0"/>
              </a:rPr>
              <a:t>&lt;!--</a:t>
            </a:r>
            <a:r>
              <a:rPr lang="en-US" dirty="0">
                <a:solidFill>
                  <a:srgbClr val="008000"/>
                </a:solidFill>
                <a:highlight>
                  <a:srgbClr val="FFFFFF"/>
                </a:highlight>
                <a:latin typeface="Consolas" panose="020B0609020204030204" pitchFamily="49" charset="0"/>
              </a:rPr>
              <a:t>Some conditions from </a:t>
            </a:r>
            <a:r>
              <a:rPr lang="en-US" dirty="0" err="1">
                <a:solidFill>
                  <a:srgbClr val="008000"/>
                </a:solidFill>
                <a:highlight>
                  <a:srgbClr val="FFFFFF"/>
                </a:highlight>
                <a:latin typeface="Consolas" panose="020B0609020204030204" pitchFamily="49" charset="0"/>
              </a:rPr>
              <a:t>ADMapping.daml</a:t>
            </a:r>
            <a:r>
              <a:rPr lang="en-US" dirty="0">
                <a:solidFill>
                  <a:srgbClr val="008000"/>
                </a:solidFill>
                <a:highlight>
                  <a:srgbClr val="FFFFFF"/>
                </a:highlight>
                <a:latin typeface="Consolas" panose="020B0609020204030204" pitchFamily="49" charset="0"/>
              </a:rPr>
              <a:t> in Pro</a:t>
            </a:r>
            <a:r>
              <a:rPr lang="en-US" dirty="0">
                <a:solidFill>
                  <a:srgbClr val="0000FF"/>
                </a:solidFill>
                <a:highlight>
                  <a:srgbClr val="FFFFFF"/>
                </a:highlight>
                <a:latin typeface="Consolas" panose="020B0609020204030204" pitchFamily="49" charset="0"/>
              </a:rPr>
              <a:t>--&gt;</a:t>
            </a:r>
          </a:p>
          <a:p>
            <a:r>
              <a:rPr lang="en-US" dirty="0">
                <a:solidFill>
                  <a:srgbClr val="0000FF"/>
                </a:solidFill>
                <a:highlight>
                  <a:srgbClr val="FFFFFF"/>
                </a:highlight>
                <a:latin typeface="Consolas" panose="020B0609020204030204" pitchFamily="49" charset="0"/>
              </a:rPr>
              <a:t>&lt;</a:t>
            </a:r>
            <a:r>
              <a:rPr lang="en-US" dirty="0">
                <a:solidFill>
                  <a:srgbClr val="A31515"/>
                </a:solidFill>
                <a:highlight>
                  <a:srgbClr val="FFFFFF"/>
                </a:highlight>
                <a:latin typeface="Consolas" panose="020B0609020204030204" pitchFamily="49" charset="0"/>
              </a:rPr>
              <a:t>conditions</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insertCondition</a:t>
            </a:r>
            <a:r>
              <a:rPr lang="en-US" dirty="0">
                <a:solidFill>
                  <a:srgbClr val="0000FF"/>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id</a:t>
            </a:r>
            <a:r>
              <a:rPr lang="en-US" dirty="0">
                <a:solidFill>
                  <a:srgbClr val="0000FF"/>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esri_mapping_mapPaneOrLayoutPane</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or</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state</a:t>
            </a:r>
            <a:r>
              <a:rPr lang="en-US" dirty="0">
                <a:solidFill>
                  <a:srgbClr val="0000FF"/>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id</a:t>
            </a:r>
            <a:r>
              <a:rPr lang="en-US" dirty="0">
                <a:solidFill>
                  <a:srgbClr val="0000FF"/>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esri_layouts_layoutPane</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state</a:t>
            </a:r>
            <a:r>
              <a:rPr lang="en-US" dirty="0">
                <a:solidFill>
                  <a:srgbClr val="0000FF"/>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id</a:t>
            </a:r>
            <a:r>
              <a:rPr lang="en-US" dirty="0">
                <a:solidFill>
                  <a:srgbClr val="0000FF"/>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esri_mapping_mapPane</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or</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&lt;/</a:t>
            </a:r>
            <a:r>
              <a:rPr lang="en-US" dirty="0" err="1">
                <a:solidFill>
                  <a:srgbClr val="A31515"/>
                </a:solidFill>
                <a:highlight>
                  <a:srgbClr val="FFFFFF"/>
                </a:highlight>
                <a:latin typeface="Consolas" panose="020B0609020204030204" pitchFamily="49" charset="0"/>
              </a:rPr>
              <a:t>insertCondition</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insertCondition</a:t>
            </a:r>
            <a:r>
              <a:rPr lang="en-US" dirty="0">
                <a:solidFill>
                  <a:srgbClr val="0000FF"/>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id</a:t>
            </a:r>
            <a:r>
              <a:rPr lang="en-US" dirty="0">
                <a:solidFill>
                  <a:srgbClr val="0000FF"/>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esri_mapping_singleLayerSelectedCondition</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 </a:t>
            </a:r>
          </a:p>
          <a:p>
            <a:r>
              <a:rPr lang="en-US" dirty="0">
                <a:solidFill>
                  <a:srgbClr val="FF0000"/>
                </a:solidFill>
                <a:highlight>
                  <a:srgbClr val="FFFFFF"/>
                </a:highlight>
                <a:latin typeface="Consolas" panose="020B0609020204030204" pitchFamily="49" charset="0"/>
              </a:rPr>
              <a:t>caption</a:t>
            </a:r>
            <a:r>
              <a:rPr lang="en-US" dirty="0">
                <a:solidFill>
                  <a:srgbClr val="0000FF"/>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A single layer is selected</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and</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state</a:t>
            </a:r>
            <a:r>
              <a:rPr lang="en-US" dirty="0">
                <a:solidFill>
                  <a:srgbClr val="0000FF"/>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id</a:t>
            </a:r>
            <a:r>
              <a:rPr lang="en-US" dirty="0">
                <a:solidFill>
                  <a:srgbClr val="0000FF"/>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esri_mapping_layerSelectedState</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 /&gt;</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state</a:t>
            </a:r>
            <a:r>
              <a:rPr lang="en-US" dirty="0">
                <a:solidFill>
                  <a:srgbClr val="0000FF"/>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id</a:t>
            </a:r>
            <a:r>
              <a:rPr lang="en-US" dirty="0">
                <a:solidFill>
                  <a:srgbClr val="0000FF"/>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esri_mapping_singleTOCItemSelectedState</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 /&gt;</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not</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state</a:t>
            </a:r>
            <a:r>
              <a:rPr lang="en-US" dirty="0">
                <a:solidFill>
                  <a:srgbClr val="0000FF"/>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id</a:t>
            </a:r>
            <a:r>
              <a:rPr lang="en-US" dirty="0">
                <a:solidFill>
                  <a:srgbClr val="0000FF"/>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esri_mapping_groupLayerSelectedState</a:t>
            </a:r>
            <a:r>
              <a:rPr lang="en-US" dirty="0">
                <a:solidFill>
                  <a:srgbClr val="000000"/>
                </a:solidFill>
                <a:highlight>
                  <a:srgbClr val="FFFFFF"/>
                </a:highlight>
                <a:latin typeface="Consolas" panose="020B0609020204030204" pitchFamily="49" charset="0"/>
              </a:rPr>
              <a:t>"</a:t>
            </a:r>
            <a:r>
              <a:rPr lang="en-US" dirty="0">
                <a:solidFill>
                  <a:srgbClr val="0000FF"/>
                </a:solidFill>
                <a:highlight>
                  <a:srgbClr val="FFFFFF"/>
                </a:highlight>
                <a:latin typeface="Consolas" panose="020B0609020204030204" pitchFamily="49" charset="0"/>
              </a:rPr>
              <a:t> /&gt;</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not</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and</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&lt;/</a:t>
            </a:r>
            <a:r>
              <a:rPr lang="en-US" dirty="0" err="1">
                <a:solidFill>
                  <a:srgbClr val="A31515"/>
                </a:solidFill>
                <a:highlight>
                  <a:srgbClr val="FFFFFF"/>
                </a:highlight>
                <a:latin typeface="Consolas" panose="020B0609020204030204" pitchFamily="49" charset="0"/>
              </a:rPr>
              <a:t>insertCondition</a:t>
            </a:r>
            <a:r>
              <a:rPr lang="en-US" dirty="0">
                <a:solidFill>
                  <a:srgbClr val="0000FF"/>
                </a:solidFill>
                <a:highlight>
                  <a:srgbClr val="FFFFFF"/>
                </a:highlight>
                <a:latin typeface="Consolas" panose="020B0609020204030204" pitchFamily="49" charset="0"/>
              </a:rPr>
              <a:t>&gt;</a:t>
            </a:r>
            <a:endParaRPr lang="en-US" dirty="0">
              <a:solidFill>
                <a:srgbClr val="0000FF"/>
              </a:solidFill>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2474363843"/>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descr="Reversed Esri 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1339" y="2544885"/>
            <a:ext cx="3632200" cy="1274358"/>
          </a:xfrm>
          <a:prstGeom prst="rect">
            <a:avLst/>
          </a:prstGeom>
        </p:spPr>
      </p:pic>
    </p:spTree>
    <p:extLst>
      <p:ext uri="{BB962C8B-B14F-4D97-AF65-F5344CB8AC3E}">
        <p14:creationId xmlns:p14="http://schemas.microsoft.com/office/powerpoint/2010/main" val="33621040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85800" y="682625"/>
            <a:ext cx="10826496" cy="430887"/>
          </a:xfrm>
        </p:spPr>
        <p:txBody>
          <a:bodyPr/>
          <a:lstStyle/>
          <a:p>
            <a:r>
              <a:rPr lang="en-US" sz="2800" dirty="0"/>
              <a:t>What is the ArcGIS Pro SDK for .NET?</a:t>
            </a:r>
          </a:p>
        </p:txBody>
      </p:sp>
      <p:sp>
        <p:nvSpPr>
          <p:cNvPr id="3" name="Content Placeholder 2"/>
          <p:cNvSpPr>
            <a:spLocks noGrp="1"/>
          </p:cNvSpPr>
          <p:nvPr>
            <p:ph sz="quarter" idx="10"/>
          </p:nvPr>
        </p:nvSpPr>
        <p:spPr>
          <a:xfrm>
            <a:off x="743712" y="1436336"/>
            <a:ext cx="10369296" cy="4697178"/>
          </a:xfrm>
        </p:spPr>
        <p:txBody>
          <a:bodyPr/>
          <a:lstStyle/>
          <a:p>
            <a:r>
              <a:rPr lang="en-US" dirty="0"/>
              <a:t>Easy to use project templates and wizards (in the Visual Studio 2013 IDE)</a:t>
            </a:r>
          </a:p>
          <a:p>
            <a:r>
              <a:rPr lang="en-US" dirty="0"/>
              <a:t>New installation experience</a:t>
            </a:r>
          </a:p>
          <a:p>
            <a:pPr lvl="1"/>
            <a:r>
              <a:rPr lang="en-US" dirty="0"/>
              <a:t>Integrated with </a:t>
            </a:r>
            <a:r>
              <a:rPr lang="en-US" dirty="0" err="1"/>
              <a:t>VisualStudio</a:t>
            </a:r>
            <a:r>
              <a:rPr lang="en-US" dirty="0"/>
              <a:t> gallery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a:blip r:embed="rId4"/>
          <a:stretch>
            <a:fillRect/>
          </a:stretch>
        </p:blipFill>
        <p:spPr>
          <a:xfrm>
            <a:off x="973761" y="3046148"/>
            <a:ext cx="9742941" cy="2561757"/>
          </a:xfrm>
          <a:prstGeom prst="rect">
            <a:avLst/>
          </a:prstGeom>
        </p:spPr>
      </p:pic>
    </p:spTree>
    <p:extLst>
      <p:ext uri="{BB962C8B-B14F-4D97-AF65-F5344CB8AC3E}">
        <p14:creationId xmlns:p14="http://schemas.microsoft.com/office/powerpoint/2010/main" val="84254015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85800" y="682625"/>
            <a:ext cx="10826496" cy="430887"/>
          </a:xfrm>
        </p:spPr>
        <p:txBody>
          <a:bodyPr/>
          <a:lstStyle/>
          <a:p>
            <a:r>
              <a:rPr lang="en-US" sz="2800" dirty="0"/>
              <a:t>What is the ArcGIS Pro SDK for .NET?</a:t>
            </a:r>
          </a:p>
        </p:txBody>
      </p:sp>
      <p:sp>
        <p:nvSpPr>
          <p:cNvPr id="3" name="Content Placeholder 2"/>
          <p:cNvSpPr>
            <a:spLocks noGrp="1"/>
          </p:cNvSpPr>
          <p:nvPr>
            <p:ph sz="quarter" idx="10"/>
          </p:nvPr>
        </p:nvSpPr>
        <p:spPr>
          <a:xfrm>
            <a:off x="743712" y="1436336"/>
            <a:ext cx="10369296" cy="3429000"/>
          </a:xfrm>
        </p:spPr>
        <p:txBody>
          <a:bodyPr/>
          <a:lstStyle/>
          <a:p>
            <a:r>
              <a:rPr lang="en-US" dirty="0"/>
              <a:t>.NET APIs exposed by the Pro Extensions (Installed as part of </a:t>
            </a:r>
            <a:r>
              <a:rPr lang="en-US" i="1" dirty="0"/>
              <a:t>Pro</a:t>
            </a:r>
            <a:r>
              <a:rPr lang="en-US" dirty="0"/>
              <a:t>)</a:t>
            </a:r>
          </a:p>
          <a:p>
            <a:r>
              <a:rPr lang="en-US" dirty="0"/>
              <a:t>Modern API</a:t>
            </a:r>
          </a:p>
          <a:p>
            <a:pPr lvl="1"/>
            <a:r>
              <a:rPr lang="en-US" dirty="0"/>
              <a:t>Native .NET</a:t>
            </a:r>
          </a:p>
          <a:p>
            <a:pPr lvl="1"/>
            <a:r>
              <a:rPr lang="en-US" dirty="0"/>
              <a:t>UI is WPF and XAML</a:t>
            </a:r>
          </a:p>
          <a:p>
            <a:endParaRPr lang="en-US" dirty="0"/>
          </a:p>
        </p:txBody>
      </p:sp>
      <p:sp>
        <p:nvSpPr>
          <p:cNvPr id="4" name="Rounded Rectangle 3"/>
          <p:cNvSpPr/>
          <p:nvPr/>
        </p:nvSpPr>
        <p:spPr>
          <a:xfrm>
            <a:off x="433470" y="3261110"/>
            <a:ext cx="11045957" cy="2656403"/>
          </a:xfrm>
          <a:prstGeom prst="roundRect">
            <a:avLst/>
          </a:prstGeom>
          <a:solidFill>
            <a:schemeClr val="bg2">
              <a:lumMod val="40000"/>
              <a:lumOff val="60000"/>
              <a:alpha val="34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ounded Rectangle 4"/>
          <p:cNvSpPr/>
          <p:nvPr/>
        </p:nvSpPr>
        <p:spPr>
          <a:xfrm>
            <a:off x="598567" y="3506528"/>
            <a:ext cx="1828800" cy="616842"/>
          </a:xfrm>
          <a:prstGeom prst="roundRect">
            <a:avLst/>
          </a:prstGeom>
          <a:solidFill>
            <a:schemeClr val="accent3">
              <a:lumMod val="75000"/>
            </a:schemeClr>
          </a:solidFill>
          <a:effectLst>
            <a:outerShdw blurRad="114300" dist="215900" dir="2700000" sx="99000" sy="99000" algn="tl" rotWithShape="0">
              <a:schemeClr val="bg2">
                <a:lumMod val="75000"/>
                <a:alpha val="74000"/>
              </a:scheme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solidFill>
                  <a:schemeClr val="tx1"/>
                </a:solidFill>
              </a:rPr>
              <a:t>Core</a:t>
            </a:r>
          </a:p>
        </p:txBody>
      </p:sp>
      <p:sp>
        <p:nvSpPr>
          <p:cNvPr id="6" name="Rounded Rectangle 5"/>
          <p:cNvSpPr/>
          <p:nvPr/>
        </p:nvSpPr>
        <p:spPr>
          <a:xfrm>
            <a:off x="2592464" y="3506528"/>
            <a:ext cx="1828800" cy="616842"/>
          </a:xfrm>
          <a:prstGeom prst="roundRect">
            <a:avLst/>
          </a:prstGeom>
          <a:solidFill>
            <a:schemeClr val="accent3">
              <a:lumMod val="75000"/>
            </a:schemeClr>
          </a:solidFill>
          <a:effectLst>
            <a:outerShdw blurRad="114300" dist="215900" dir="2700000" sx="99000" sy="99000" algn="tl" rotWithShape="0">
              <a:schemeClr val="bg2">
                <a:lumMod val="75000"/>
                <a:alpha val="74000"/>
              </a:scheme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solidFill>
                  <a:schemeClr val="tx1"/>
                </a:solidFill>
              </a:rPr>
              <a:t>Catalog</a:t>
            </a:r>
          </a:p>
        </p:txBody>
      </p:sp>
      <p:sp>
        <p:nvSpPr>
          <p:cNvPr id="7" name="Rounded Rectangle 6"/>
          <p:cNvSpPr/>
          <p:nvPr/>
        </p:nvSpPr>
        <p:spPr>
          <a:xfrm>
            <a:off x="4586361" y="3506528"/>
            <a:ext cx="1828800" cy="616842"/>
          </a:xfrm>
          <a:prstGeom prst="roundRect">
            <a:avLst/>
          </a:prstGeom>
          <a:solidFill>
            <a:schemeClr val="accent3">
              <a:lumMod val="75000"/>
            </a:schemeClr>
          </a:solidFill>
          <a:effectLst>
            <a:outerShdw blurRad="114300" dist="215900" dir="2700000" sx="99000" sy="99000" algn="tl" rotWithShape="0">
              <a:schemeClr val="bg2">
                <a:lumMod val="75000"/>
                <a:alpha val="74000"/>
              </a:scheme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solidFill>
                  <a:schemeClr val="tx1"/>
                </a:solidFill>
              </a:rPr>
              <a:t>Mapping</a:t>
            </a:r>
          </a:p>
        </p:txBody>
      </p:sp>
      <p:sp>
        <p:nvSpPr>
          <p:cNvPr id="8" name="Rounded Rectangle 7"/>
          <p:cNvSpPr/>
          <p:nvPr/>
        </p:nvSpPr>
        <p:spPr>
          <a:xfrm>
            <a:off x="6580258" y="3506528"/>
            <a:ext cx="1828800" cy="616842"/>
          </a:xfrm>
          <a:prstGeom prst="roundRect">
            <a:avLst/>
          </a:prstGeom>
          <a:solidFill>
            <a:schemeClr val="accent3">
              <a:lumMod val="75000"/>
            </a:schemeClr>
          </a:solidFill>
          <a:effectLst>
            <a:outerShdw blurRad="114300" dist="215900" dir="2700000" sx="99000" sy="99000" algn="tl" rotWithShape="0">
              <a:schemeClr val="bg2">
                <a:lumMod val="75000"/>
                <a:alpha val="74000"/>
              </a:scheme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solidFill>
                  <a:schemeClr val="tx1"/>
                </a:solidFill>
              </a:rPr>
              <a:t>Layout</a:t>
            </a:r>
          </a:p>
        </p:txBody>
      </p:sp>
      <p:sp>
        <p:nvSpPr>
          <p:cNvPr id="9" name="Rounded Rectangle 8"/>
          <p:cNvSpPr/>
          <p:nvPr/>
        </p:nvSpPr>
        <p:spPr>
          <a:xfrm>
            <a:off x="8574155" y="3506528"/>
            <a:ext cx="1828800" cy="616842"/>
          </a:xfrm>
          <a:prstGeom prst="roundRect">
            <a:avLst/>
          </a:prstGeom>
          <a:solidFill>
            <a:schemeClr val="accent3">
              <a:lumMod val="75000"/>
            </a:schemeClr>
          </a:solidFill>
          <a:effectLst>
            <a:outerShdw blurRad="114300" dist="215900" dir="2700000" sx="99000" sy="99000" algn="tl" rotWithShape="0">
              <a:schemeClr val="bg2">
                <a:lumMod val="75000"/>
                <a:alpha val="74000"/>
              </a:scheme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solidFill>
                  <a:schemeClr val="tx1"/>
                </a:solidFill>
              </a:rPr>
              <a:t>Editing</a:t>
            </a:r>
          </a:p>
        </p:txBody>
      </p:sp>
      <p:sp>
        <p:nvSpPr>
          <p:cNvPr id="10" name="Rounded Rectangle 9"/>
          <p:cNvSpPr/>
          <p:nvPr/>
        </p:nvSpPr>
        <p:spPr>
          <a:xfrm>
            <a:off x="1512967" y="4378375"/>
            <a:ext cx="1828800" cy="616842"/>
          </a:xfrm>
          <a:prstGeom prst="roundRect">
            <a:avLst/>
          </a:prstGeom>
          <a:solidFill>
            <a:schemeClr val="accent3">
              <a:lumMod val="75000"/>
            </a:schemeClr>
          </a:solidFill>
          <a:effectLst>
            <a:outerShdw blurRad="114300" dist="215900" dir="2700000" sx="99000" sy="99000" algn="tl" rotWithShape="0">
              <a:schemeClr val="bg2">
                <a:lumMod val="75000"/>
                <a:alpha val="74000"/>
              </a:scheme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solidFill>
                  <a:schemeClr val="tx1"/>
                </a:solidFill>
              </a:rPr>
              <a:t>Sharing</a:t>
            </a:r>
          </a:p>
        </p:txBody>
      </p:sp>
      <p:sp>
        <p:nvSpPr>
          <p:cNvPr id="11" name="Rounded Rectangle 10"/>
          <p:cNvSpPr/>
          <p:nvPr/>
        </p:nvSpPr>
        <p:spPr>
          <a:xfrm>
            <a:off x="3506864" y="4363422"/>
            <a:ext cx="1828800" cy="616842"/>
          </a:xfrm>
          <a:prstGeom prst="roundRect">
            <a:avLst/>
          </a:prstGeom>
          <a:solidFill>
            <a:schemeClr val="accent3">
              <a:lumMod val="75000"/>
            </a:schemeClr>
          </a:solidFill>
          <a:effectLst>
            <a:outerShdw blurRad="114300" dist="215900" dir="2700000" sx="99000" sy="99000" algn="tl" rotWithShape="0">
              <a:schemeClr val="bg2">
                <a:lumMod val="75000"/>
                <a:alpha val="74000"/>
              </a:scheme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solidFill>
                  <a:schemeClr val="tx1"/>
                </a:solidFill>
              </a:rPr>
              <a:t>Search</a:t>
            </a:r>
          </a:p>
        </p:txBody>
      </p:sp>
      <p:sp>
        <p:nvSpPr>
          <p:cNvPr id="12" name="Rounded Rectangle 11"/>
          <p:cNvSpPr/>
          <p:nvPr/>
        </p:nvSpPr>
        <p:spPr>
          <a:xfrm>
            <a:off x="5545932" y="4363422"/>
            <a:ext cx="1828800" cy="616842"/>
          </a:xfrm>
          <a:prstGeom prst="roundRect">
            <a:avLst/>
          </a:prstGeom>
          <a:solidFill>
            <a:schemeClr val="accent3">
              <a:lumMod val="75000"/>
            </a:schemeClr>
          </a:solidFill>
          <a:effectLst>
            <a:outerShdw blurRad="114300" dist="215900" dir="2700000" sx="99000" sy="99000" algn="tl" rotWithShape="0">
              <a:schemeClr val="bg2">
                <a:lumMod val="75000"/>
                <a:alpha val="74000"/>
              </a:scheme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solidFill>
                  <a:schemeClr val="tx1"/>
                </a:solidFill>
              </a:rPr>
              <a:t>GP</a:t>
            </a:r>
          </a:p>
        </p:txBody>
      </p:sp>
      <p:sp>
        <p:nvSpPr>
          <p:cNvPr id="13" name="Rounded Rectangle 12"/>
          <p:cNvSpPr/>
          <p:nvPr/>
        </p:nvSpPr>
        <p:spPr>
          <a:xfrm>
            <a:off x="7562414" y="4363422"/>
            <a:ext cx="1828800" cy="616842"/>
          </a:xfrm>
          <a:prstGeom prst="roundRect">
            <a:avLst/>
          </a:prstGeom>
          <a:solidFill>
            <a:schemeClr val="accent3">
              <a:lumMod val="75000"/>
            </a:schemeClr>
          </a:solidFill>
          <a:effectLst>
            <a:outerShdw blurRad="114300" dist="215900" dir="2700000" sx="99000" sy="99000" algn="tl" rotWithShape="0">
              <a:schemeClr val="bg2">
                <a:lumMod val="75000"/>
                <a:alpha val="74000"/>
              </a:scheme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solidFill>
                  <a:schemeClr val="tx1"/>
                </a:solidFill>
              </a:rPr>
              <a:t>Raster</a:t>
            </a:r>
          </a:p>
        </p:txBody>
      </p:sp>
      <p:sp>
        <p:nvSpPr>
          <p:cNvPr id="14" name="Rounded Rectangle 13"/>
          <p:cNvSpPr/>
          <p:nvPr/>
        </p:nvSpPr>
        <p:spPr>
          <a:xfrm>
            <a:off x="9517263" y="4363422"/>
            <a:ext cx="1828800" cy="616842"/>
          </a:xfrm>
          <a:prstGeom prst="roundRect">
            <a:avLst/>
          </a:prstGeom>
          <a:solidFill>
            <a:schemeClr val="accent3">
              <a:lumMod val="75000"/>
            </a:schemeClr>
          </a:solidFill>
          <a:effectLst>
            <a:outerShdw blurRad="114300" dist="215900" dir="2700000" sx="99000" sy="99000" algn="tl" rotWithShape="0">
              <a:schemeClr val="bg2">
                <a:lumMod val="75000"/>
                <a:alpha val="74000"/>
              </a:scheme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solidFill>
                  <a:schemeClr val="tx1"/>
                </a:solidFill>
              </a:rPr>
              <a:t>GDB</a:t>
            </a:r>
          </a:p>
        </p:txBody>
      </p:sp>
      <p:sp>
        <p:nvSpPr>
          <p:cNvPr id="15" name="Rounded Rectangle 14"/>
          <p:cNvSpPr/>
          <p:nvPr/>
        </p:nvSpPr>
        <p:spPr>
          <a:xfrm>
            <a:off x="2602026" y="5088020"/>
            <a:ext cx="1828800" cy="616842"/>
          </a:xfrm>
          <a:prstGeom prst="roundRect">
            <a:avLst/>
          </a:prstGeom>
          <a:solidFill>
            <a:schemeClr val="accent3">
              <a:lumMod val="75000"/>
            </a:schemeClr>
          </a:solidFill>
          <a:effectLst>
            <a:outerShdw blurRad="114300" dist="215900" dir="2700000" sx="99000" sy="99000" algn="tl" rotWithShape="0">
              <a:schemeClr val="bg2">
                <a:lumMod val="75000"/>
                <a:alpha val="74000"/>
              </a:scheme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solidFill>
                  <a:schemeClr val="tx1"/>
                </a:solidFill>
              </a:rPr>
              <a:t>…</a:t>
            </a:r>
          </a:p>
        </p:txBody>
      </p:sp>
    </p:spTree>
    <p:extLst>
      <p:ext uri="{BB962C8B-B14F-4D97-AF65-F5344CB8AC3E}">
        <p14:creationId xmlns:p14="http://schemas.microsoft.com/office/powerpoint/2010/main" val="123339831"/>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a:spLocks noGrp="1"/>
          </p:cNvSpPr>
          <p:nvPr>
            <p:ph type="title"/>
          </p:nvPr>
        </p:nvSpPr>
        <p:spPr>
          <a:xfrm>
            <a:off x="583809" y="860452"/>
            <a:ext cx="10826496" cy="430887"/>
          </a:xfrm>
        </p:spPr>
        <p:txBody>
          <a:bodyPr/>
          <a:lstStyle/>
          <a:p>
            <a:r>
              <a:rPr lang="en-US" sz="2800" dirty="0"/>
              <a:t>.NET Add-ins for extending Pro</a:t>
            </a:r>
          </a:p>
        </p:txBody>
      </p:sp>
      <p:sp>
        <p:nvSpPr>
          <p:cNvPr id="3" name="Content Placeholder 2"/>
          <p:cNvSpPr>
            <a:spLocks noGrp="1"/>
          </p:cNvSpPr>
          <p:nvPr>
            <p:ph sz="quarter" idx="10"/>
          </p:nvPr>
        </p:nvSpPr>
        <p:spPr>
          <a:xfrm>
            <a:off x="812409" y="1415059"/>
            <a:ext cx="10369296" cy="3429000"/>
          </a:xfrm>
        </p:spPr>
        <p:txBody>
          <a:bodyPr/>
          <a:lstStyle/>
          <a:p>
            <a:r>
              <a:rPr lang="en-US" dirty="0"/>
              <a:t>Declarative framework for creating a collection of customizations </a:t>
            </a:r>
          </a:p>
          <a:p>
            <a:r>
              <a:rPr lang="en-US" dirty="0"/>
              <a:t>Conveniently packaged within a single compressed file (.</a:t>
            </a:r>
            <a:r>
              <a:rPr lang="en-US" dirty="0" err="1"/>
              <a:t>esriAddInX</a:t>
            </a:r>
            <a:r>
              <a:rPr lang="en-US" dirty="0"/>
              <a:t>)</a:t>
            </a:r>
          </a:p>
          <a:p>
            <a:r>
              <a:rPr lang="en-US" dirty="0"/>
              <a:t>Easy to share between users</a:t>
            </a:r>
          </a:p>
          <a:p>
            <a:r>
              <a:rPr lang="en-US" dirty="0"/>
              <a:t>Installs to a well known folder location</a:t>
            </a:r>
          </a:p>
          <a:p>
            <a:r>
              <a:rPr lang="en-US" dirty="0"/>
              <a:t>Consists of</a:t>
            </a:r>
          </a:p>
          <a:p>
            <a:pPr lvl="1">
              <a:buFont typeface="Wingdings" panose="05000000000000000000" pitchFamily="2" charset="2"/>
              <a:buChar char="§"/>
            </a:pPr>
            <a:r>
              <a:rPr lang="en-US" sz="2000" dirty="0"/>
              <a:t> A module </a:t>
            </a:r>
          </a:p>
          <a:p>
            <a:pPr lvl="1">
              <a:buFont typeface="Wingdings" panose="05000000000000000000" pitchFamily="2" charset="2"/>
              <a:buChar char="§"/>
            </a:pPr>
            <a:r>
              <a:rPr lang="en-US" sz="2000" dirty="0"/>
              <a:t>An xml Configuration file (</a:t>
            </a:r>
            <a:r>
              <a:rPr lang="en-US" sz="2000" dirty="0" err="1"/>
              <a:t>Config.daml</a:t>
            </a:r>
            <a:r>
              <a:rPr lang="en-US" sz="2000" dirty="0"/>
              <a:t>)</a:t>
            </a:r>
          </a:p>
          <a:p>
            <a:pPr lvl="1">
              <a:buFont typeface="Wingdings" panose="05000000000000000000" pitchFamily="2" charset="2"/>
              <a:buChar char="§"/>
            </a:pPr>
            <a:r>
              <a:rPr lang="en-US" sz="2000" dirty="0"/>
              <a:t>and code files</a:t>
            </a:r>
          </a:p>
          <a:p>
            <a:pPr lvl="1">
              <a:buFont typeface="Wingdings" panose="05000000000000000000" pitchFamily="2" charset="2"/>
              <a:buChar char="§"/>
            </a:pPr>
            <a:endParaRPr lang="en-US" sz="2000" dirty="0"/>
          </a:p>
          <a:p>
            <a:endParaRPr lang="en-US" dirty="0"/>
          </a:p>
        </p:txBody>
      </p:sp>
      <p:pic>
        <p:nvPicPr>
          <p:cNvPr id="9" name="Picture 8"/>
          <p:cNvPicPr>
            <a:picLocks noChangeAspect="1"/>
          </p:cNvPicPr>
          <p:nvPr/>
        </p:nvPicPr>
        <p:blipFill>
          <a:blip r:embed="rId4"/>
          <a:stretch>
            <a:fillRect/>
          </a:stretch>
        </p:blipFill>
        <p:spPr>
          <a:xfrm>
            <a:off x="3239146" y="4625655"/>
            <a:ext cx="8171159" cy="2056500"/>
          </a:xfrm>
          <a:prstGeom prst="rect">
            <a:avLst/>
          </a:prstGeom>
        </p:spPr>
      </p:pic>
    </p:spTree>
    <p:extLst>
      <p:ext uri="{BB962C8B-B14F-4D97-AF65-F5344CB8AC3E}">
        <p14:creationId xmlns:p14="http://schemas.microsoft.com/office/powerpoint/2010/main" val="1109721476"/>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Fundamentals</a:t>
            </a:r>
          </a:p>
        </p:txBody>
      </p:sp>
      <p:sp>
        <p:nvSpPr>
          <p:cNvPr id="3" name="Content Placeholder 2"/>
          <p:cNvSpPr>
            <a:spLocks noGrp="1"/>
          </p:cNvSpPr>
          <p:nvPr>
            <p:ph sz="quarter" idx="10"/>
          </p:nvPr>
        </p:nvSpPr>
        <p:spPr/>
        <p:txBody>
          <a:bodyPr/>
          <a:lstStyle/>
          <a:p>
            <a:r>
              <a:rPr lang="en-US" dirty="0"/>
              <a:t>Fundamentals</a:t>
            </a:r>
          </a:p>
          <a:p>
            <a:pPr lvl="1"/>
            <a:r>
              <a:rPr lang="en-US" dirty="0"/>
              <a:t>Module</a:t>
            </a:r>
          </a:p>
          <a:p>
            <a:pPr lvl="1"/>
            <a:r>
              <a:rPr lang="en-US" dirty="0"/>
              <a:t>DAML</a:t>
            </a:r>
          </a:p>
          <a:p>
            <a:pPr lvl="1"/>
            <a:r>
              <a:rPr lang="en-US" dirty="0"/>
              <a:t>Plug Ins</a:t>
            </a:r>
          </a:p>
          <a:p>
            <a:pPr lvl="1"/>
            <a:r>
              <a:rPr lang="en-US" dirty="0"/>
              <a:t>States and Conditions</a:t>
            </a:r>
          </a:p>
          <a:p>
            <a:pPr lvl="1"/>
            <a:endParaRPr lang="en-US" dirty="0"/>
          </a:p>
          <a:p>
            <a:pPr lvl="1"/>
            <a:endParaRPr lang="en-US" dirty="0"/>
          </a:p>
        </p:txBody>
      </p:sp>
    </p:spTree>
    <p:extLst>
      <p:ext uri="{BB962C8B-B14F-4D97-AF65-F5344CB8AC3E}">
        <p14:creationId xmlns:p14="http://schemas.microsoft.com/office/powerpoint/2010/main" val="1076037150"/>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583809" y="661964"/>
            <a:ext cx="10826496" cy="430887"/>
          </a:xfrm>
        </p:spPr>
        <p:txBody>
          <a:bodyPr/>
          <a:lstStyle/>
          <a:p>
            <a:r>
              <a:rPr lang="en-US" sz="2800" dirty="0"/>
              <a:t>Module</a:t>
            </a:r>
          </a:p>
        </p:txBody>
      </p:sp>
      <p:sp>
        <p:nvSpPr>
          <p:cNvPr id="3" name="Content Placeholder 2"/>
          <p:cNvSpPr>
            <a:spLocks noGrp="1"/>
          </p:cNvSpPr>
          <p:nvPr>
            <p:ph sz="quarter" idx="10"/>
          </p:nvPr>
        </p:nvSpPr>
        <p:spPr>
          <a:xfrm>
            <a:off x="685800" y="1208910"/>
            <a:ext cx="10369296" cy="2423160"/>
          </a:xfrm>
        </p:spPr>
        <p:txBody>
          <a:bodyPr/>
          <a:lstStyle/>
          <a:p>
            <a:r>
              <a:rPr lang="en-US" dirty="0"/>
              <a:t>Hub and central access point for a subsystem</a:t>
            </a:r>
          </a:p>
          <a:p>
            <a:r>
              <a:rPr lang="en-US" sz="2000" dirty="0"/>
              <a:t>Similar to the Extension object used in the 10.x framework</a:t>
            </a:r>
          </a:p>
          <a:p>
            <a:r>
              <a:rPr lang="en-US" dirty="0"/>
              <a:t>Singletons instantiated automatically by the Framework</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lvl="1"/>
            <a:endParaRPr lang="en-US" sz="2000" dirty="0"/>
          </a:p>
        </p:txBody>
      </p:sp>
      <p:sp>
        <p:nvSpPr>
          <p:cNvPr id="4" name="TextBox 3"/>
          <p:cNvSpPr txBox="1"/>
          <p:nvPr/>
        </p:nvSpPr>
        <p:spPr>
          <a:xfrm>
            <a:off x="685800" y="400929"/>
            <a:ext cx="7863840"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6" name="Rectangle 5"/>
          <p:cNvSpPr/>
          <p:nvPr/>
        </p:nvSpPr>
        <p:spPr bwMode="auto">
          <a:xfrm>
            <a:off x="560597" y="3034793"/>
            <a:ext cx="10849708" cy="2841674"/>
          </a:xfrm>
          <a:prstGeom prst="rect">
            <a:avLst/>
          </a:prstGeom>
          <a:solidFill>
            <a:schemeClr val="tx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r>
              <a:rPr lang="en-US" sz="1400" dirty="0">
                <a:solidFill>
                  <a:srgbClr val="0000FF"/>
                </a:solidFill>
                <a:highlight>
                  <a:srgbClr val="FFFFFF"/>
                </a:highlight>
                <a:latin typeface="Consolas" panose="020B0609020204030204" pitchFamily="49" charset="0"/>
              </a:rPr>
              <a:t>internal</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class</a:t>
            </a:r>
            <a:r>
              <a:rPr lang="en-US" sz="1400" dirty="0">
                <a:solidFill>
                  <a:srgbClr val="000000"/>
                </a:solidFill>
                <a:highlight>
                  <a:srgbClr val="FFFFFF"/>
                </a:highlight>
                <a:latin typeface="Consolas" panose="020B0609020204030204" pitchFamily="49" charset="0"/>
              </a:rPr>
              <a:t> </a:t>
            </a:r>
            <a:r>
              <a:rPr lang="en-US" sz="1400" dirty="0">
                <a:solidFill>
                  <a:srgbClr val="2B91AF"/>
                </a:solidFill>
                <a:highlight>
                  <a:srgbClr val="FFFFFF"/>
                </a:highlight>
                <a:latin typeface="Consolas" panose="020B0609020204030204" pitchFamily="49" charset="0"/>
              </a:rPr>
              <a:t>Module1</a:t>
            </a:r>
            <a:r>
              <a:rPr lang="en-US" sz="1400" dirty="0">
                <a:solidFill>
                  <a:srgbClr val="000000"/>
                </a:solidFill>
                <a:highlight>
                  <a:srgbClr val="FFFFFF"/>
                </a:highlight>
                <a:latin typeface="Consolas" panose="020B0609020204030204" pitchFamily="49" charset="0"/>
              </a:rPr>
              <a:t> : </a:t>
            </a:r>
            <a:r>
              <a:rPr lang="en-US" sz="1400" dirty="0">
                <a:solidFill>
                  <a:srgbClr val="2B91AF"/>
                </a:solidFill>
                <a:highlight>
                  <a:srgbClr val="FFFFFF"/>
                </a:highlight>
                <a:latin typeface="Consolas" panose="020B0609020204030204" pitchFamily="49" charset="0"/>
              </a:rPr>
              <a:t>Module</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private</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static</a:t>
            </a:r>
            <a:r>
              <a:rPr lang="en-US" sz="1400" dirty="0">
                <a:solidFill>
                  <a:srgbClr val="000000"/>
                </a:solidFill>
                <a:highlight>
                  <a:srgbClr val="FFFFFF"/>
                </a:highlight>
                <a:latin typeface="Consolas" panose="020B0609020204030204" pitchFamily="49" charset="0"/>
              </a:rPr>
              <a:t> </a:t>
            </a:r>
            <a:r>
              <a:rPr lang="en-US" sz="1400" dirty="0">
                <a:solidFill>
                  <a:srgbClr val="2B91AF"/>
                </a:solidFill>
                <a:highlight>
                  <a:srgbClr val="FFFFFF"/>
                </a:highlight>
                <a:latin typeface="Consolas" panose="020B0609020204030204" pitchFamily="49" charset="0"/>
              </a:rPr>
              <a:t>Module1</a:t>
            </a:r>
            <a:r>
              <a:rPr lang="en-US" sz="1400" dirty="0">
                <a:solidFill>
                  <a:srgbClr val="000000"/>
                </a:solidFill>
                <a:highlight>
                  <a:srgbClr val="FFFFFF"/>
                </a:highlight>
                <a:latin typeface="Consolas" panose="020B0609020204030204" pitchFamily="49" charset="0"/>
              </a:rPr>
              <a:t> _this = </a:t>
            </a:r>
            <a:r>
              <a:rPr lang="en-US" sz="1400" dirty="0">
                <a:solidFill>
                  <a:srgbClr val="0000FF"/>
                </a:solidFill>
                <a:highlight>
                  <a:srgbClr val="FFFFFF"/>
                </a:highlight>
                <a:latin typeface="Consolas" panose="020B0609020204030204" pitchFamily="49" charset="0"/>
              </a:rPr>
              <a:t>null</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a:solidFill>
                  <a:srgbClr val="808080"/>
                </a:solidFill>
                <a:highlight>
                  <a:srgbClr val="FFFFFF"/>
                </a:highlight>
                <a:latin typeface="Consolas" panose="020B0609020204030204" pitchFamily="49" charset="0"/>
              </a:rPr>
              <a:t>///</a:t>
            </a:r>
            <a:r>
              <a:rPr lang="en-US" sz="1400" dirty="0">
                <a:solidFill>
                  <a:srgbClr val="008000"/>
                </a:solidFill>
                <a:highlight>
                  <a:srgbClr val="FFFFFF"/>
                </a:highlight>
                <a:latin typeface="Consolas" panose="020B0609020204030204" pitchFamily="49" charset="0"/>
              </a:rPr>
              <a:t> </a:t>
            </a:r>
            <a:r>
              <a:rPr lang="en-US" sz="1400" dirty="0">
                <a:solidFill>
                  <a:srgbClr val="808080"/>
                </a:solidFill>
                <a:highlight>
                  <a:srgbClr val="FFFFFF"/>
                </a:highlight>
                <a:latin typeface="Consolas" panose="020B0609020204030204" pitchFamily="49" charset="0"/>
              </a:rPr>
              <a:t>&lt;summary&gt;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808080"/>
                </a:solidFill>
                <a:highlight>
                  <a:srgbClr val="FFFFFF"/>
                </a:highlight>
                <a:latin typeface="Consolas" panose="020B0609020204030204" pitchFamily="49" charset="0"/>
              </a:rPr>
              <a:t>///</a:t>
            </a:r>
            <a:r>
              <a:rPr lang="en-US" sz="1400" dirty="0">
                <a:solidFill>
                  <a:srgbClr val="008000"/>
                </a:solidFill>
                <a:highlight>
                  <a:srgbClr val="FFFFFF"/>
                </a:highlight>
                <a:latin typeface="Consolas" panose="020B0609020204030204" pitchFamily="49" charset="0"/>
              </a:rPr>
              <a:t> Retrieve the singleton instance to this module here</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808080"/>
                </a:solidFill>
                <a:highlight>
                  <a:srgbClr val="FFFFFF"/>
                </a:highlight>
                <a:latin typeface="Consolas" panose="020B0609020204030204" pitchFamily="49" charset="0"/>
              </a:rPr>
              <a:t>///</a:t>
            </a:r>
            <a:r>
              <a:rPr lang="en-US" sz="1400" dirty="0">
                <a:solidFill>
                  <a:srgbClr val="008000"/>
                </a:solidFill>
                <a:highlight>
                  <a:srgbClr val="FFFFFF"/>
                </a:highlight>
                <a:latin typeface="Consolas" panose="020B0609020204030204" pitchFamily="49" charset="0"/>
              </a:rPr>
              <a:t> </a:t>
            </a:r>
            <a:r>
              <a:rPr lang="en-US" sz="1400" dirty="0">
                <a:solidFill>
                  <a:srgbClr val="808080"/>
                </a:solidFill>
                <a:highlight>
                  <a:srgbClr val="FFFFFF"/>
                </a:highlight>
                <a:latin typeface="Consolas" panose="020B0609020204030204" pitchFamily="49" charset="0"/>
              </a:rPr>
              <a:t>&lt;/summary&gt;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public</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static</a:t>
            </a:r>
            <a:r>
              <a:rPr lang="en-US" sz="1400" dirty="0">
                <a:solidFill>
                  <a:srgbClr val="000000"/>
                </a:solidFill>
                <a:highlight>
                  <a:srgbClr val="FFFFFF"/>
                </a:highlight>
                <a:latin typeface="Consolas" panose="020B0609020204030204" pitchFamily="49" charset="0"/>
              </a:rPr>
              <a:t> </a:t>
            </a:r>
            <a:r>
              <a:rPr lang="en-US" sz="1400" dirty="0">
                <a:solidFill>
                  <a:srgbClr val="2B91AF"/>
                </a:solidFill>
                <a:highlight>
                  <a:srgbClr val="FFFFFF"/>
                </a:highlight>
                <a:latin typeface="Consolas" panose="020B0609020204030204" pitchFamily="49" charset="0"/>
              </a:rPr>
              <a:t>Module1</a:t>
            </a:r>
            <a:r>
              <a:rPr lang="en-US" sz="1400" dirty="0">
                <a:solidFill>
                  <a:srgbClr val="000000"/>
                </a:solidFill>
                <a:highlight>
                  <a:srgbClr val="FFFFFF"/>
                </a:highlight>
                <a:latin typeface="Consolas" panose="020B0609020204030204" pitchFamily="49" charset="0"/>
              </a:rPr>
              <a:t> Current{</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get</a:t>
            </a:r>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return</a:t>
            </a:r>
            <a:r>
              <a:rPr lang="en-US" sz="1400" dirty="0">
                <a:solidFill>
                  <a:srgbClr val="000000"/>
                </a:solidFill>
                <a:highlight>
                  <a:srgbClr val="FFFFFF"/>
                </a:highlight>
                <a:latin typeface="Consolas" panose="020B0609020204030204" pitchFamily="49" charset="0"/>
              </a:rPr>
              <a:t> _this ?? (_this = (</a:t>
            </a:r>
            <a:r>
              <a:rPr lang="en-US" sz="1400" dirty="0">
                <a:solidFill>
                  <a:srgbClr val="2B91AF"/>
                </a:solidFill>
                <a:highlight>
                  <a:srgbClr val="FFFFFF"/>
                </a:highlight>
                <a:latin typeface="Consolas" panose="020B0609020204030204" pitchFamily="49" charset="0"/>
              </a:rPr>
              <a:t>Module1</a:t>
            </a:r>
            <a:r>
              <a:rPr lang="en-US" sz="1400" dirty="0">
                <a:solidFill>
                  <a:srgbClr val="000000"/>
                </a:solidFill>
                <a:highlight>
                  <a:srgbClr val="FFFFFF"/>
                </a:highlight>
                <a:latin typeface="Consolas" panose="020B0609020204030204" pitchFamily="49" charset="0"/>
              </a:rPr>
              <a:t>)</a:t>
            </a:r>
            <a:r>
              <a:rPr lang="en-US" sz="1400" dirty="0" err="1">
                <a:solidFill>
                  <a:srgbClr val="2B91AF"/>
                </a:solidFill>
                <a:highlight>
                  <a:srgbClr val="FFFFFF"/>
                </a:highlight>
                <a:latin typeface="Consolas" panose="020B0609020204030204" pitchFamily="49" charset="0"/>
              </a:rPr>
              <a:t>FrameworkApplication</a:t>
            </a:r>
            <a:r>
              <a:rPr lang="en-US" sz="1400" dirty="0" err="1">
                <a:solidFill>
                  <a:srgbClr val="000000"/>
                </a:solidFill>
                <a:highlight>
                  <a:srgbClr val="FFFFFF"/>
                </a:highlight>
                <a:latin typeface="Consolas" panose="020B0609020204030204" pitchFamily="49" charset="0"/>
              </a:rPr>
              <a:t>.FindModule</a:t>
            </a:r>
            <a:r>
              <a:rPr lang="en-US" sz="1400" dirty="0">
                <a:solidFill>
                  <a:srgbClr val="000000"/>
                </a:solidFill>
                <a:highlight>
                  <a:srgbClr val="FFFFFF"/>
                </a:highlight>
                <a:latin typeface="Consolas" panose="020B0609020204030204" pitchFamily="49" charset="0"/>
              </a:rPr>
              <a:t>(</a:t>
            </a:r>
            <a:r>
              <a:rPr lang="en-US" sz="1400" dirty="0">
                <a:solidFill>
                  <a:srgbClr val="A31515"/>
                </a:solidFill>
                <a:highlight>
                  <a:srgbClr val="FFFFFF"/>
                </a:highlight>
                <a:latin typeface="Consolas" panose="020B0609020204030204" pitchFamily="49" charset="0"/>
              </a:rPr>
              <a:t>"ProAppModule7_Module"</a:t>
            </a:r>
            <a:r>
              <a:rPr lang="en-US" sz="1400"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p>
          <a:p>
            <a:r>
              <a:rPr lang="en-US" dirty="0">
                <a:solidFill>
                  <a:srgbClr val="000000"/>
                </a:solidFill>
                <a:highlight>
                  <a:srgbClr val="FFFFFF"/>
                </a:highlight>
                <a:latin typeface="Consolas" panose="020B0609020204030204" pitchFamily="49" charset="0"/>
              </a:rPr>
              <a:t>      }</a:t>
            </a:r>
            <a:endParaRPr lang="en-US" dirty="0">
              <a:solidFill>
                <a:schemeClr val="bg1"/>
              </a:solidFill>
            </a:endParaRPr>
          </a:p>
        </p:txBody>
      </p:sp>
    </p:spTree>
    <p:extLst>
      <p:ext uri="{BB962C8B-B14F-4D97-AF65-F5344CB8AC3E}">
        <p14:creationId xmlns:p14="http://schemas.microsoft.com/office/powerpoint/2010/main" val="114312172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8"/>
          <p:cNvSpPr>
            <a:spLocks noGrp="1"/>
          </p:cNvSpPr>
          <p:nvPr>
            <p:ph type="title"/>
          </p:nvPr>
        </p:nvSpPr>
        <p:spPr/>
        <p:txBody>
          <a:bodyPr/>
          <a:lstStyle/>
          <a:p>
            <a:r>
              <a:rPr lang="en-US" dirty="0" err="1"/>
              <a:t>Config.daml</a:t>
            </a:r>
            <a:endParaRPr lang="en-US" dirty="0"/>
          </a:p>
        </p:txBody>
      </p:sp>
      <p:sp>
        <p:nvSpPr>
          <p:cNvPr id="3" name="Content Placeholder 2"/>
          <p:cNvSpPr>
            <a:spLocks noGrp="1"/>
          </p:cNvSpPr>
          <p:nvPr>
            <p:ph sz="quarter" idx="10"/>
          </p:nvPr>
        </p:nvSpPr>
        <p:spPr>
          <a:xfrm>
            <a:off x="800452" y="1324122"/>
            <a:ext cx="10369296" cy="3429000"/>
          </a:xfrm>
        </p:spPr>
        <p:txBody>
          <a:bodyPr/>
          <a:lstStyle/>
          <a:p>
            <a:r>
              <a:rPr lang="en-US" dirty="0"/>
              <a:t>Declarative add-in definition</a:t>
            </a:r>
          </a:p>
          <a:p>
            <a:r>
              <a:rPr lang="en-US" dirty="0"/>
              <a:t>Configuration file that contains framework elements (buttons, </a:t>
            </a:r>
            <a:r>
              <a:rPr lang="en-US" dirty="0" err="1"/>
              <a:t>dockpane</a:t>
            </a:r>
            <a:r>
              <a:rPr lang="en-US" dirty="0"/>
              <a:t>, galleries) </a:t>
            </a:r>
          </a:p>
          <a:p>
            <a:r>
              <a:rPr lang="en-US" dirty="0"/>
              <a:t>Uses XML Syntax</a:t>
            </a:r>
          </a:p>
          <a:p>
            <a:endParaRPr lang="en-US" dirty="0"/>
          </a:p>
          <a:p>
            <a:endParaRPr lang="en-US" dirty="0"/>
          </a:p>
        </p:txBody>
      </p:sp>
      <p:sp>
        <p:nvSpPr>
          <p:cNvPr id="7" name="Rectangle 6"/>
          <p:cNvSpPr/>
          <p:nvPr/>
        </p:nvSpPr>
        <p:spPr bwMode="auto">
          <a:xfrm>
            <a:off x="436098" y="2504050"/>
            <a:ext cx="10755455" cy="4065562"/>
          </a:xfrm>
          <a:prstGeom prst="rect">
            <a:avLst/>
          </a:prstGeom>
          <a:solidFill>
            <a:schemeClr val="tx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r>
              <a:rPr lang="en-US" sz="1400" dirty="0">
                <a:solidFill>
                  <a:srgbClr val="0000FF"/>
                </a:solidFill>
                <a:highlight>
                  <a:srgbClr val="FFFFFF"/>
                </a:highlight>
                <a:latin typeface="Consolas" panose="020B0609020204030204" pitchFamily="49" charset="0"/>
              </a:rPr>
              <a:t>&lt;</a:t>
            </a:r>
            <a:r>
              <a:rPr lang="en-US" sz="1400" dirty="0">
                <a:solidFill>
                  <a:srgbClr val="A31515"/>
                </a:solidFill>
                <a:highlight>
                  <a:srgbClr val="FFFFFF"/>
                </a:highlight>
                <a:latin typeface="Consolas" panose="020B0609020204030204" pitchFamily="49" charset="0"/>
              </a:rPr>
              <a:t>ArcGIS</a:t>
            </a:r>
            <a:r>
              <a:rPr lang="en-US" sz="1400" dirty="0">
                <a:solidFill>
                  <a:srgbClr val="0000FF"/>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defaultAssembly</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WorkingWithDAML.dll</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defaultNamespace</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err="1">
                <a:solidFill>
                  <a:srgbClr val="0000FF"/>
                </a:solidFill>
                <a:highlight>
                  <a:srgbClr val="FFFFFF"/>
                </a:highlight>
                <a:latin typeface="Consolas" panose="020B0609020204030204" pitchFamily="49" charset="0"/>
              </a:rPr>
              <a:t>WorkingWithDAML</a:t>
            </a:r>
            <a:r>
              <a:rPr lang="en-US" sz="1400" dirty="0">
                <a:solidFill>
                  <a:srgbClr val="000000"/>
                </a:solidFill>
                <a:highlight>
                  <a:srgbClr val="FFFFFF"/>
                </a:highlight>
                <a:latin typeface="Consolas" panose="020B0609020204030204" pitchFamily="49" charset="0"/>
              </a:rPr>
              <a:t>"</a:t>
            </a:r>
            <a:endParaRPr lang="en-US" sz="1400" dirty="0">
              <a:solidFill>
                <a:srgbClr val="FF0000"/>
              </a:solidFill>
              <a:highlight>
                <a:srgbClr val="FFFFFF"/>
              </a:highlight>
              <a:latin typeface="Consolas" panose="020B0609020204030204" pitchFamily="49" charset="0"/>
            </a:endParaRPr>
          </a:p>
          <a:p>
            <a:r>
              <a:rPr lang="en-US" sz="1400" dirty="0" err="1">
                <a:solidFill>
                  <a:srgbClr val="FF0000"/>
                </a:solidFill>
                <a:highlight>
                  <a:srgbClr val="FFFFFF"/>
                </a:highlight>
                <a:latin typeface="Consolas" panose="020B0609020204030204" pitchFamily="49" charset="0"/>
              </a:rPr>
              <a:t>xmlns</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http://schemas.esri.com/DADF/Registry</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 </a:t>
            </a:r>
          </a:p>
          <a:p>
            <a:r>
              <a:rPr lang="en-US" sz="1400" dirty="0" err="1">
                <a:solidFill>
                  <a:srgbClr val="FF0000"/>
                </a:solidFill>
                <a:highlight>
                  <a:srgbClr val="FFFFFF"/>
                </a:highlight>
                <a:latin typeface="Consolas" panose="020B0609020204030204" pitchFamily="49" charset="0"/>
              </a:rPr>
              <a:t>xmlns:xsi</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http://www.w3.org/2001/XMLSchema-instance</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 </a:t>
            </a:r>
          </a:p>
          <a:p>
            <a:r>
              <a:rPr lang="en-US" sz="1400" dirty="0" err="1">
                <a:solidFill>
                  <a:srgbClr val="FF0000"/>
                </a:solidFill>
                <a:highlight>
                  <a:srgbClr val="FFFFFF"/>
                </a:highlight>
                <a:latin typeface="Consolas" panose="020B0609020204030204" pitchFamily="49" charset="0"/>
              </a:rPr>
              <a:t>xsi:schemaLocation</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http://schemas.esri.com/DADF/Registry </a:t>
            </a:r>
          </a:p>
          <a:p>
            <a:r>
              <a:rPr lang="en-US" sz="1400" dirty="0">
                <a:solidFill>
                  <a:srgbClr val="0000FF"/>
                </a:solidFill>
                <a:highlight>
                  <a:srgbClr val="FFFFFF"/>
                </a:highlight>
                <a:latin typeface="Consolas" panose="020B0609020204030204" pitchFamily="49" charset="0"/>
              </a:rPr>
              <a:t>file:///C:/Program%20Files/ArcGIS/Pro/bin/ArcGIS.Desktop.Framework.xsd</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&lt;</a:t>
            </a:r>
            <a:r>
              <a:rPr lang="en-US" sz="1400" dirty="0" err="1">
                <a:solidFill>
                  <a:srgbClr val="A31515"/>
                </a:solidFill>
                <a:highlight>
                  <a:srgbClr val="FFFFFF"/>
                </a:highlight>
                <a:latin typeface="Consolas" panose="020B0609020204030204" pitchFamily="49" charset="0"/>
              </a:rPr>
              <a:t>AddInInfo</a:t>
            </a:r>
            <a:r>
              <a:rPr lang="en-US" sz="1400" dirty="0">
                <a:solidFill>
                  <a:srgbClr val="0000FF"/>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id</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{c6226a24-d69b-46c6-b5e7-9eee4ddad45d}</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version</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1.0</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desktopVersion</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1.1.2850</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a:t>
            </a:r>
          </a:p>
          <a:p>
            <a:r>
              <a:rPr lang="en-US" sz="1400" dirty="0">
                <a:solidFill>
                  <a:srgbClr val="0000FF"/>
                </a:solidFill>
                <a:highlight>
                  <a:srgbClr val="FFFFFF"/>
                </a:highlight>
                <a:latin typeface="Consolas" panose="020B0609020204030204" pitchFamily="49" charset="0"/>
              </a:rPr>
              <a:t>&lt;/</a:t>
            </a:r>
            <a:r>
              <a:rPr lang="en-US" sz="1400" dirty="0" err="1">
                <a:solidFill>
                  <a:srgbClr val="A31515"/>
                </a:solidFill>
                <a:highlight>
                  <a:srgbClr val="FFFFFF"/>
                </a:highlight>
                <a:latin typeface="Consolas" panose="020B0609020204030204" pitchFamily="49" charset="0"/>
              </a:rPr>
              <a:t>AddInInfo</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&lt;</a:t>
            </a:r>
            <a:r>
              <a:rPr lang="en-US" sz="1400" dirty="0">
                <a:solidFill>
                  <a:srgbClr val="A31515"/>
                </a:solidFill>
                <a:highlight>
                  <a:srgbClr val="FFFFFF"/>
                </a:highlight>
                <a:latin typeface="Consolas" panose="020B0609020204030204" pitchFamily="49" charset="0"/>
              </a:rPr>
              <a:t>modules</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&lt;</a:t>
            </a:r>
            <a:r>
              <a:rPr lang="en-US" sz="1400" dirty="0" err="1">
                <a:solidFill>
                  <a:srgbClr val="A31515"/>
                </a:solidFill>
                <a:highlight>
                  <a:srgbClr val="FFFFFF"/>
                </a:highlight>
                <a:latin typeface="Consolas" panose="020B0609020204030204" pitchFamily="49" charset="0"/>
              </a:rPr>
              <a:t>insertModule</a:t>
            </a:r>
            <a:r>
              <a:rPr lang="en-US" sz="1400" dirty="0">
                <a:solidFill>
                  <a:srgbClr val="0000FF"/>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id</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err="1">
                <a:solidFill>
                  <a:srgbClr val="0000FF"/>
                </a:solidFill>
                <a:highlight>
                  <a:srgbClr val="FFFFFF"/>
                </a:highlight>
                <a:latin typeface="Consolas" panose="020B0609020204030204" pitchFamily="49" charset="0"/>
              </a:rPr>
              <a:t>WorkingWithDAML</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className</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Module1</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autoLoad</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false</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caption</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Module1</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&lt;</a:t>
            </a:r>
            <a:r>
              <a:rPr lang="en-US" sz="1400" dirty="0" err="1">
                <a:solidFill>
                  <a:srgbClr val="A31515"/>
                </a:solidFill>
                <a:highlight>
                  <a:srgbClr val="FFFFFF"/>
                </a:highlight>
                <a:latin typeface="Consolas" panose="020B0609020204030204" pitchFamily="49" charset="0"/>
              </a:rPr>
              <a:t>tabGroups</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&lt;!--</a:t>
            </a:r>
            <a:r>
              <a:rPr lang="en-US" sz="1400" dirty="0">
                <a:solidFill>
                  <a:srgbClr val="008000"/>
                </a:solidFill>
                <a:highlight>
                  <a:srgbClr val="FFFFFF"/>
                </a:highlight>
                <a:latin typeface="Consolas" panose="020B0609020204030204" pitchFamily="49" charset="0"/>
              </a:rPr>
              <a:t>The new Tab Group is created here</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&lt;</a:t>
            </a:r>
            <a:r>
              <a:rPr lang="en-US" sz="1400" dirty="0" err="1">
                <a:solidFill>
                  <a:srgbClr val="A31515"/>
                </a:solidFill>
                <a:highlight>
                  <a:srgbClr val="FFFFFF"/>
                </a:highlight>
                <a:latin typeface="Consolas" panose="020B0609020204030204" pitchFamily="49" charset="0"/>
              </a:rPr>
              <a:t>tabGroup</a:t>
            </a:r>
            <a:r>
              <a:rPr lang="en-US" sz="1400" dirty="0">
                <a:solidFill>
                  <a:srgbClr val="0000FF"/>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caption</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Example State Solution</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id</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err="1">
                <a:solidFill>
                  <a:srgbClr val="0000FF"/>
                </a:solidFill>
                <a:highlight>
                  <a:srgbClr val="FFFFFF"/>
                </a:highlight>
                <a:latin typeface="Consolas" panose="020B0609020204030204" pitchFamily="49" charset="0"/>
              </a:rPr>
              <a:t>working_with_DAML_ExampleStateTabGroup</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&lt;</a:t>
            </a:r>
            <a:r>
              <a:rPr lang="en-US" sz="1400" dirty="0">
                <a:solidFill>
                  <a:srgbClr val="A31515"/>
                </a:solidFill>
                <a:highlight>
                  <a:srgbClr val="FFFFFF"/>
                </a:highlight>
                <a:latin typeface="Consolas" panose="020B0609020204030204" pitchFamily="49" charset="0"/>
              </a:rPr>
              <a:t>color</a:t>
            </a:r>
            <a:r>
              <a:rPr lang="en-US" sz="1400" dirty="0">
                <a:solidFill>
                  <a:srgbClr val="0000FF"/>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A</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255</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R</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238</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G</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170</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 </a:t>
            </a:r>
            <a:r>
              <a:rPr lang="en-US" sz="1400" dirty="0">
                <a:solidFill>
                  <a:srgbClr val="FF0000"/>
                </a:solidFill>
                <a:highlight>
                  <a:srgbClr val="FFFFFF"/>
                </a:highlight>
                <a:latin typeface="Consolas" panose="020B0609020204030204" pitchFamily="49" charset="0"/>
              </a:rPr>
              <a:t>B</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90</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 /&gt;</a:t>
            </a:r>
            <a:endParaRPr lang="en-US" sz="1400" dirty="0">
              <a:solidFill>
                <a:srgbClr val="000000"/>
              </a:solidFill>
              <a:highlight>
                <a:srgbClr val="FFFFFF"/>
              </a:highlight>
              <a:latin typeface="Consolas" panose="020B0609020204030204" pitchFamily="49" charset="0"/>
            </a:endParaRPr>
          </a:p>
          <a:p>
            <a:r>
              <a:rPr lang="pt-BR" sz="1400" dirty="0">
                <a:solidFill>
                  <a:srgbClr val="0000FF"/>
                </a:solidFill>
                <a:highlight>
                  <a:srgbClr val="FFFFFF"/>
                </a:highlight>
                <a:latin typeface="Consolas" panose="020B0609020204030204" pitchFamily="49" charset="0"/>
              </a:rPr>
              <a:t>          &lt;</a:t>
            </a:r>
            <a:r>
              <a:rPr lang="pt-BR" sz="1400" dirty="0">
                <a:solidFill>
                  <a:srgbClr val="A31515"/>
                </a:solidFill>
                <a:highlight>
                  <a:srgbClr val="FFFFFF"/>
                </a:highlight>
                <a:latin typeface="Consolas" panose="020B0609020204030204" pitchFamily="49" charset="0"/>
              </a:rPr>
              <a:t>borderColor</a:t>
            </a:r>
            <a:r>
              <a:rPr lang="pt-BR" sz="1400" dirty="0">
                <a:solidFill>
                  <a:srgbClr val="0000FF"/>
                </a:solidFill>
                <a:highlight>
                  <a:srgbClr val="FFFFFF"/>
                </a:highlight>
                <a:latin typeface="Consolas" panose="020B0609020204030204" pitchFamily="49" charset="0"/>
              </a:rPr>
              <a:t> </a:t>
            </a:r>
            <a:r>
              <a:rPr lang="pt-BR" sz="1400" dirty="0">
                <a:solidFill>
                  <a:srgbClr val="FF0000"/>
                </a:solidFill>
                <a:highlight>
                  <a:srgbClr val="FFFFFF"/>
                </a:highlight>
                <a:latin typeface="Consolas" panose="020B0609020204030204" pitchFamily="49" charset="0"/>
              </a:rPr>
              <a:t>A</a:t>
            </a:r>
            <a:r>
              <a:rPr lang="pt-BR" sz="1400" dirty="0">
                <a:solidFill>
                  <a:srgbClr val="0000FF"/>
                </a:solidFill>
                <a:highlight>
                  <a:srgbClr val="FFFFFF"/>
                </a:highlight>
                <a:latin typeface="Consolas" panose="020B0609020204030204" pitchFamily="49" charset="0"/>
              </a:rPr>
              <a:t>=</a:t>
            </a:r>
            <a:r>
              <a:rPr lang="pt-BR" sz="1400" dirty="0">
                <a:solidFill>
                  <a:srgbClr val="000000"/>
                </a:solidFill>
                <a:highlight>
                  <a:srgbClr val="FFFFFF"/>
                </a:highlight>
                <a:latin typeface="Consolas" panose="020B0609020204030204" pitchFamily="49" charset="0"/>
              </a:rPr>
              <a:t>"</a:t>
            </a:r>
            <a:r>
              <a:rPr lang="pt-BR" sz="1400" dirty="0">
                <a:solidFill>
                  <a:srgbClr val="0000FF"/>
                </a:solidFill>
                <a:highlight>
                  <a:srgbClr val="FFFFFF"/>
                </a:highlight>
                <a:latin typeface="Consolas" panose="020B0609020204030204" pitchFamily="49" charset="0"/>
              </a:rPr>
              <a:t>0</a:t>
            </a:r>
            <a:r>
              <a:rPr lang="pt-BR" sz="1400" dirty="0">
                <a:solidFill>
                  <a:srgbClr val="000000"/>
                </a:solidFill>
                <a:highlight>
                  <a:srgbClr val="FFFFFF"/>
                </a:highlight>
                <a:latin typeface="Consolas" panose="020B0609020204030204" pitchFamily="49" charset="0"/>
              </a:rPr>
              <a:t>"</a:t>
            </a:r>
            <a:r>
              <a:rPr lang="pt-BR" sz="1400" dirty="0">
                <a:solidFill>
                  <a:srgbClr val="0000FF"/>
                </a:solidFill>
                <a:highlight>
                  <a:srgbClr val="FFFFFF"/>
                </a:highlight>
                <a:latin typeface="Consolas" panose="020B0609020204030204" pitchFamily="49" charset="0"/>
              </a:rPr>
              <a:t> </a:t>
            </a:r>
            <a:r>
              <a:rPr lang="pt-BR" sz="1400" dirty="0">
                <a:solidFill>
                  <a:srgbClr val="FF0000"/>
                </a:solidFill>
                <a:highlight>
                  <a:srgbClr val="FFFFFF"/>
                </a:highlight>
                <a:latin typeface="Consolas" panose="020B0609020204030204" pitchFamily="49" charset="0"/>
              </a:rPr>
              <a:t>R</a:t>
            </a:r>
            <a:r>
              <a:rPr lang="pt-BR" sz="1400" dirty="0">
                <a:solidFill>
                  <a:srgbClr val="0000FF"/>
                </a:solidFill>
                <a:highlight>
                  <a:srgbClr val="FFFFFF"/>
                </a:highlight>
                <a:latin typeface="Consolas" panose="020B0609020204030204" pitchFamily="49" charset="0"/>
              </a:rPr>
              <a:t>=</a:t>
            </a:r>
            <a:r>
              <a:rPr lang="pt-BR" sz="1400" dirty="0">
                <a:solidFill>
                  <a:srgbClr val="000000"/>
                </a:solidFill>
                <a:highlight>
                  <a:srgbClr val="FFFFFF"/>
                </a:highlight>
                <a:latin typeface="Consolas" panose="020B0609020204030204" pitchFamily="49" charset="0"/>
              </a:rPr>
              <a:t>"</a:t>
            </a:r>
            <a:r>
              <a:rPr lang="pt-BR" sz="1400" dirty="0">
                <a:solidFill>
                  <a:srgbClr val="0000FF"/>
                </a:solidFill>
                <a:highlight>
                  <a:srgbClr val="FFFFFF"/>
                </a:highlight>
                <a:latin typeface="Consolas" panose="020B0609020204030204" pitchFamily="49" charset="0"/>
              </a:rPr>
              <a:t>251</a:t>
            </a:r>
            <a:r>
              <a:rPr lang="pt-BR" sz="1400" dirty="0">
                <a:solidFill>
                  <a:srgbClr val="000000"/>
                </a:solidFill>
                <a:highlight>
                  <a:srgbClr val="FFFFFF"/>
                </a:highlight>
                <a:latin typeface="Consolas" panose="020B0609020204030204" pitchFamily="49" charset="0"/>
              </a:rPr>
              <a:t>"</a:t>
            </a:r>
            <a:r>
              <a:rPr lang="pt-BR" sz="1400" dirty="0">
                <a:solidFill>
                  <a:srgbClr val="0000FF"/>
                </a:solidFill>
                <a:highlight>
                  <a:srgbClr val="FFFFFF"/>
                </a:highlight>
                <a:latin typeface="Consolas" panose="020B0609020204030204" pitchFamily="49" charset="0"/>
              </a:rPr>
              <a:t> </a:t>
            </a:r>
            <a:r>
              <a:rPr lang="pt-BR" sz="1400" dirty="0">
                <a:solidFill>
                  <a:srgbClr val="FF0000"/>
                </a:solidFill>
                <a:highlight>
                  <a:srgbClr val="FFFFFF"/>
                </a:highlight>
                <a:latin typeface="Consolas" panose="020B0609020204030204" pitchFamily="49" charset="0"/>
              </a:rPr>
              <a:t>G</a:t>
            </a:r>
            <a:r>
              <a:rPr lang="pt-BR" sz="1400" dirty="0">
                <a:solidFill>
                  <a:srgbClr val="0000FF"/>
                </a:solidFill>
                <a:highlight>
                  <a:srgbClr val="FFFFFF"/>
                </a:highlight>
                <a:latin typeface="Consolas" panose="020B0609020204030204" pitchFamily="49" charset="0"/>
              </a:rPr>
              <a:t>=</a:t>
            </a:r>
            <a:r>
              <a:rPr lang="pt-BR" sz="1400" dirty="0">
                <a:solidFill>
                  <a:srgbClr val="000000"/>
                </a:solidFill>
                <a:highlight>
                  <a:srgbClr val="FFFFFF"/>
                </a:highlight>
                <a:latin typeface="Consolas" panose="020B0609020204030204" pitchFamily="49" charset="0"/>
              </a:rPr>
              <a:t>"</a:t>
            </a:r>
            <a:r>
              <a:rPr lang="pt-BR" sz="1400" dirty="0">
                <a:solidFill>
                  <a:srgbClr val="0000FF"/>
                </a:solidFill>
                <a:highlight>
                  <a:srgbClr val="FFFFFF"/>
                </a:highlight>
                <a:latin typeface="Consolas" panose="020B0609020204030204" pitchFamily="49" charset="0"/>
              </a:rPr>
              <a:t>226</a:t>
            </a:r>
            <a:r>
              <a:rPr lang="pt-BR" sz="1400" dirty="0">
                <a:solidFill>
                  <a:srgbClr val="000000"/>
                </a:solidFill>
                <a:highlight>
                  <a:srgbClr val="FFFFFF"/>
                </a:highlight>
                <a:latin typeface="Consolas" panose="020B0609020204030204" pitchFamily="49" charset="0"/>
              </a:rPr>
              <a:t>"</a:t>
            </a:r>
            <a:r>
              <a:rPr lang="pt-BR" sz="1400" dirty="0">
                <a:solidFill>
                  <a:srgbClr val="0000FF"/>
                </a:solidFill>
                <a:highlight>
                  <a:srgbClr val="FFFFFF"/>
                </a:highlight>
                <a:latin typeface="Consolas" panose="020B0609020204030204" pitchFamily="49" charset="0"/>
              </a:rPr>
              <a:t> </a:t>
            </a:r>
            <a:r>
              <a:rPr lang="pt-BR" sz="1400" dirty="0">
                <a:solidFill>
                  <a:srgbClr val="FF0000"/>
                </a:solidFill>
                <a:highlight>
                  <a:srgbClr val="FFFFFF"/>
                </a:highlight>
                <a:latin typeface="Consolas" panose="020B0609020204030204" pitchFamily="49" charset="0"/>
              </a:rPr>
              <a:t>B</a:t>
            </a:r>
            <a:r>
              <a:rPr lang="pt-BR" sz="1400" dirty="0">
                <a:solidFill>
                  <a:srgbClr val="0000FF"/>
                </a:solidFill>
                <a:highlight>
                  <a:srgbClr val="FFFFFF"/>
                </a:highlight>
                <a:latin typeface="Consolas" panose="020B0609020204030204" pitchFamily="49" charset="0"/>
              </a:rPr>
              <a:t>=</a:t>
            </a:r>
            <a:r>
              <a:rPr lang="pt-BR" sz="1400" dirty="0">
                <a:solidFill>
                  <a:srgbClr val="000000"/>
                </a:solidFill>
                <a:highlight>
                  <a:srgbClr val="FFFFFF"/>
                </a:highlight>
                <a:latin typeface="Consolas" panose="020B0609020204030204" pitchFamily="49" charset="0"/>
              </a:rPr>
              <a:t>"</a:t>
            </a:r>
            <a:r>
              <a:rPr lang="pt-BR" sz="1400" dirty="0">
                <a:solidFill>
                  <a:srgbClr val="0000FF"/>
                </a:solidFill>
                <a:highlight>
                  <a:srgbClr val="FFFFFF"/>
                </a:highlight>
                <a:latin typeface="Consolas" panose="020B0609020204030204" pitchFamily="49" charset="0"/>
              </a:rPr>
              <a:t>195</a:t>
            </a:r>
            <a:r>
              <a:rPr lang="pt-BR" sz="1400" dirty="0">
                <a:solidFill>
                  <a:srgbClr val="000000"/>
                </a:solidFill>
                <a:highlight>
                  <a:srgbClr val="FFFFFF"/>
                </a:highlight>
                <a:latin typeface="Consolas" panose="020B0609020204030204" pitchFamily="49" charset="0"/>
              </a:rPr>
              <a:t>"</a:t>
            </a:r>
            <a:r>
              <a:rPr lang="pt-BR" sz="1400" dirty="0">
                <a:solidFill>
                  <a:srgbClr val="0000FF"/>
                </a:solidFill>
                <a:highlight>
                  <a:srgbClr val="FFFFFF"/>
                </a:highlight>
                <a:latin typeface="Consolas" panose="020B0609020204030204" pitchFamily="49" charset="0"/>
              </a:rPr>
              <a:t> /&gt;</a:t>
            </a:r>
            <a:endParaRPr lang="pt-BR"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&lt;/</a:t>
            </a:r>
            <a:r>
              <a:rPr lang="en-US" sz="1400" dirty="0" err="1">
                <a:solidFill>
                  <a:srgbClr val="A31515"/>
                </a:solidFill>
                <a:highlight>
                  <a:srgbClr val="FFFFFF"/>
                </a:highlight>
                <a:latin typeface="Consolas" panose="020B0609020204030204" pitchFamily="49" charset="0"/>
              </a:rPr>
              <a:t>tabGroup</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&lt;/</a:t>
            </a:r>
            <a:r>
              <a:rPr lang="en-US" sz="1400" dirty="0" err="1">
                <a:solidFill>
                  <a:srgbClr val="A31515"/>
                </a:solidFill>
                <a:highlight>
                  <a:srgbClr val="FFFFFF"/>
                </a:highlight>
                <a:latin typeface="Consolas" panose="020B0609020204030204" pitchFamily="49" charset="0"/>
              </a:rPr>
              <a:t>tabGroups</a:t>
            </a:r>
            <a:r>
              <a:rPr lang="en-US" sz="1400" dirty="0">
                <a:solidFill>
                  <a:srgbClr val="0000FF"/>
                </a:solidFill>
                <a:highlight>
                  <a:srgbClr val="FFFFFF"/>
                </a:highlight>
                <a:latin typeface="Consolas" panose="020B0609020204030204" pitchFamily="49" charset="0"/>
              </a:rPr>
              <a:t>&gt;</a:t>
            </a:r>
            <a:endParaRPr lang="en-US" sz="1400" dirty="0">
              <a:solidFill>
                <a:schemeClr val="bg1"/>
              </a:solidFill>
            </a:endParaRPr>
          </a:p>
        </p:txBody>
      </p:sp>
    </p:spTree>
    <p:extLst>
      <p:ext uri="{BB962C8B-B14F-4D97-AF65-F5344CB8AC3E}">
        <p14:creationId xmlns:p14="http://schemas.microsoft.com/office/powerpoint/2010/main" val="1170414744"/>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8"/>
          <p:cNvSpPr>
            <a:spLocks noGrp="1"/>
          </p:cNvSpPr>
          <p:nvPr>
            <p:ph type="title"/>
          </p:nvPr>
        </p:nvSpPr>
        <p:spPr/>
        <p:txBody>
          <a:bodyPr/>
          <a:lstStyle/>
          <a:p>
            <a:r>
              <a:rPr lang="en-US" dirty="0" err="1"/>
              <a:t>Config.daml</a:t>
            </a:r>
            <a:r>
              <a:rPr lang="en-US" dirty="0"/>
              <a:t> (continued)</a:t>
            </a:r>
          </a:p>
        </p:txBody>
      </p:sp>
      <p:sp>
        <p:nvSpPr>
          <p:cNvPr id="3" name="Content Placeholder 2"/>
          <p:cNvSpPr>
            <a:spLocks noGrp="1"/>
          </p:cNvSpPr>
          <p:nvPr>
            <p:ph sz="quarter" idx="10"/>
          </p:nvPr>
        </p:nvSpPr>
        <p:spPr>
          <a:xfrm>
            <a:off x="800452" y="1324122"/>
            <a:ext cx="10369296" cy="3429000"/>
          </a:xfrm>
        </p:spPr>
        <p:txBody>
          <a:bodyPr/>
          <a:lstStyle/>
          <a:p>
            <a:r>
              <a:rPr lang="en-US" dirty="0"/>
              <a:t>Defines the changes to the ArcGIS Pro UI.</a:t>
            </a:r>
          </a:p>
          <a:p>
            <a:r>
              <a:rPr lang="en-US" dirty="0"/>
              <a:t>Mostly additions, but can also alter or remove elements in other modules</a:t>
            </a:r>
          </a:p>
          <a:p>
            <a:endParaRPr lang="en-US" dirty="0"/>
          </a:p>
          <a:p>
            <a:endParaRPr lang="en-US" dirty="0"/>
          </a:p>
        </p:txBody>
      </p:sp>
      <p:sp>
        <p:nvSpPr>
          <p:cNvPr id="7" name="Rectangle 6"/>
          <p:cNvSpPr/>
          <p:nvPr/>
        </p:nvSpPr>
        <p:spPr bwMode="auto">
          <a:xfrm>
            <a:off x="685800" y="2708030"/>
            <a:ext cx="10755455" cy="2574387"/>
          </a:xfrm>
          <a:prstGeom prst="rect">
            <a:avLst/>
          </a:prstGeom>
          <a:solidFill>
            <a:schemeClr val="tx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r>
              <a:rPr lang="en-US" sz="1400" dirty="0">
                <a:solidFill>
                  <a:srgbClr val="0000FF"/>
                </a:solidFill>
                <a:highlight>
                  <a:srgbClr val="FFFFFF"/>
                </a:highlight>
                <a:latin typeface="Consolas" panose="020B0609020204030204" pitchFamily="49" charset="0"/>
              </a:rPr>
              <a:t> &lt;!--</a:t>
            </a:r>
            <a:r>
              <a:rPr lang="en-US" sz="1400" dirty="0">
                <a:solidFill>
                  <a:srgbClr val="008000"/>
                </a:solidFill>
                <a:highlight>
                  <a:srgbClr val="FFFFFF"/>
                </a:highlight>
                <a:latin typeface="Consolas" panose="020B0609020204030204" pitchFamily="49" charset="0"/>
              </a:rPr>
              <a:t>Modifying Core Map Tab</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&lt;</a:t>
            </a:r>
            <a:r>
              <a:rPr lang="en-US" sz="1400" dirty="0" err="1">
                <a:solidFill>
                  <a:srgbClr val="A31515"/>
                </a:solidFill>
                <a:highlight>
                  <a:srgbClr val="FFFFFF"/>
                </a:highlight>
                <a:latin typeface="Consolas" panose="020B0609020204030204" pitchFamily="49" charset="0"/>
              </a:rPr>
              <a:t>updateModule</a:t>
            </a:r>
            <a:r>
              <a:rPr lang="en-US" sz="1400" dirty="0">
                <a:solidFill>
                  <a:srgbClr val="0000FF"/>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refID</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err="1">
                <a:solidFill>
                  <a:srgbClr val="0000FF"/>
                </a:solidFill>
                <a:highlight>
                  <a:srgbClr val="FFFFFF"/>
                </a:highlight>
                <a:latin typeface="Consolas" panose="020B0609020204030204" pitchFamily="49" charset="0"/>
              </a:rPr>
              <a:t>esri_mapping</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&lt;</a:t>
            </a:r>
            <a:r>
              <a:rPr lang="en-US" sz="1400" dirty="0">
                <a:solidFill>
                  <a:srgbClr val="A31515"/>
                </a:solidFill>
                <a:highlight>
                  <a:srgbClr val="FFFFFF"/>
                </a:highlight>
                <a:latin typeface="Consolas" panose="020B0609020204030204" pitchFamily="49" charset="0"/>
              </a:rPr>
              <a:t>groups</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&lt;</a:t>
            </a:r>
            <a:r>
              <a:rPr lang="en-US" sz="1400" dirty="0" err="1">
                <a:solidFill>
                  <a:srgbClr val="A31515"/>
                </a:solidFill>
                <a:highlight>
                  <a:srgbClr val="FFFFFF"/>
                </a:highlight>
                <a:latin typeface="Consolas" panose="020B0609020204030204" pitchFamily="49" charset="0"/>
              </a:rPr>
              <a:t>updateGroup</a:t>
            </a:r>
            <a:r>
              <a:rPr lang="en-US" sz="1400" dirty="0">
                <a:solidFill>
                  <a:srgbClr val="0000FF"/>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refID</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err="1">
                <a:solidFill>
                  <a:srgbClr val="0000FF"/>
                </a:solidFill>
                <a:highlight>
                  <a:srgbClr val="FFFFFF"/>
                </a:highlight>
                <a:latin typeface="Consolas" panose="020B0609020204030204" pitchFamily="49" charset="0"/>
              </a:rPr>
              <a:t>esri_mapping_navigateGroup</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&lt;</a:t>
            </a:r>
            <a:r>
              <a:rPr lang="en-US" sz="1400" dirty="0" err="1">
                <a:solidFill>
                  <a:srgbClr val="A31515"/>
                </a:solidFill>
                <a:highlight>
                  <a:srgbClr val="FFFFFF"/>
                </a:highlight>
                <a:latin typeface="Consolas" panose="020B0609020204030204" pitchFamily="49" charset="0"/>
              </a:rPr>
              <a:t>deleteButton</a:t>
            </a:r>
            <a:r>
              <a:rPr lang="en-US" sz="1400" dirty="0">
                <a:solidFill>
                  <a:srgbClr val="0000FF"/>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refID</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err="1">
                <a:solidFill>
                  <a:srgbClr val="0000FF"/>
                </a:solidFill>
                <a:highlight>
                  <a:srgbClr val="FFFFFF"/>
                </a:highlight>
                <a:latin typeface="Consolas" panose="020B0609020204030204" pitchFamily="49" charset="0"/>
              </a:rPr>
              <a:t>esri_mapping_bookmarksNavigateGallery</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&gt;&lt;/</a:t>
            </a:r>
            <a:r>
              <a:rPr lang="en-US" sz="1400" dirty="0" err="1">
                <a:solidFill>
                  <a:srgbClr val="A31515"/>
                </a:solidFill>
                <a:highlight>
                  <a:srgbClr val="FFFFFF"/>
                </a:highlight>
                <a:latin typeface="Consolas" panose="020B0609020204030204" pitchFamily="49" charset="0"/>
              </a:rPr>
              <a:t>deleteButton</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&lt;</a:t>
            </a:r>
            <a:r>
              <a:rPr lang="en-US" sz="1400" dirty="0" err="1">
                <a:solidFill>
                  <a:srgbClr val="A31515"/>
                </a:solidFill>
                <a:highlight>
                  <a:srgbClr val="FFFFFF"/>
                </a:highlight>
                <a:latin typeface="Consolas" panose="020B0609020204030204" pitchFamily="49" charset="0"/>
              </a:rPr>
              <a:t>insertButton</a:t>
            </a:r>
            <a:r>
              <a:rPr lang="en-US" sz="1400" dirty="0">
                <a:solidFill>
                  <a:srgbClr val="0000FF"/>
                </a:solidFill>
                <a:highlight>
                  <a:srgbClr val="FFFFFF"/>
                </a:highlight>
                <a:latin typeface="Consolas" panose="020B0609020204030204" pitchFamily="49" charset="0"/>
              </a:rPr>
              <a:t> </a:t>
            </a:r>
            <a:r>
              <a:rPr lang="en-US" sz="1400" dirty="0" err="1">
                <a:solidFill>
                  <a:srgbClr val="FF0000"/>
                </a:solidFill>
                <a:highlight>
                  <a:srgbClr val="FFFFFF"/>
                </a:highlight>
                <a:latin typeface="Consolas" panose="020B0609020204030204" pitchFamily="49" charset="0"/>
              </a:rPr>
              <a:t>refID</a:t>
            </a:r>
            <a:r>
              <a:rPr lang="en-US" sz="1400" dirty="0">
                <a:solidFill>
                  <a:srgbClr val="0000FF"/>
                </a:solidFill>
                <a:highlight>
                  <a:srgbClr val="FFFFFF"/>
                </a:highlight>
                <a:latin typeface="Consolas" panose="020B0609020204030204" pitchFamily="49" charset="0"/>
              </a:rPr>
              <a:t>=</a:t>
            </a:r>
            <a:r>
              <a:rPr lang="en-US" sz="1400" dirty="0">
                <a:solidFill>
                  <a:srgbClr val="000000"/>
                </a:solidFill>
                <a:highlight>
                  <a:srgbClr val="FFFFFF"/>
                </a:highlight>
                <a:latin typeface="Consolas" panose="020B0609020204030204" pitchFamily="49" charset="0"/>
              </a:rPr>
              <a:t>"</a:t>
            </a:r>
            <a:r>
              <a:rPr lang="en-US" sz="1400" dirty="0" err="1">
                <a:solidFill>
                  <a:srgbClr val="0000FF"/>
                </a:solidFill>
                <a:highlight>
                  <a:srgbClr val="FFFFFF"/>
                </a:highlight>
                <a:latin typeface="Consolas" panose="020B0609020204030204" pitchFamily="49" charset="0"/>
              </a:rPr>
              <a:t>working_with_DAML_ToggleStateButton</a:t>
            </a:r>
            <a:r>
              <a:rPr lang="en-US" sz="1400" dirty="0">
                <a:solidFill>
                  <a:srgbClr val="000000"/>
                </a:solidFill>
                <a:highlight>
                  <a:srgbClr val="FFFFFF"/>
                </a:highlight>
                <a:latin typeface="Consolas" panose="020B0609020204030204" pitchFamily="49" charset="0"/>
              </a:rPr>
              <a:t>"</a:t>
            </a:r>
            <a:r>
              <a:rPr lang="en-US" sz="1400" dirty="0">
                <a:solidFill>
                  <a:srgbClr val="0000FF"/>
                </a:solidFill>
                <a:highlight>
                  <a:srgbClr val="FFFFFF"/>
                </a:highlight>
                <a:latin typeface="Consolas" panose="020B0609020204030204" pitchFamily="49" charset="0"/>
              </a:rPr>
              <a:t> /&gt;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&lt;/</a:t>
            </a:r>
            <a:r>
              <a:rPr lang="en-US" sz="1400" dirty="0" err="1">
                <a:solidFill>
                  <a:srgbClr val="A31515"/>
                </a:solidFill>
                <a:highlight>
                  <a:srgbClr val="FFFFFF"/>
                </a:highlight>
                <a:latin typeface="Consolas" panose="020B0609020204030204" pitchFamily="49" charset="0"/>
              </a:rPr>
              <a:t>updateGroup</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&lt;/</a:t>
            </a:r>
            <a:r>
              <a:rPr lang="en-US" sz="1400" dirty="0">
                <a:solidFill>
                  <a:srgbClr val="A31515"/>
                </a:solidFill>
                <a:highlight>
                  <a:srgbClr val="FFFFFF"/>
                </a:highlight>
                <a:latin typeface="Consolas" panose="020B0609020204030204" pitchFamily="49" charset="0"/>
              </a:rPr>
              <a:t>groups</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&lt;/</a:t>
            </a:r>
            <a:r>
              <a:rPr lang="en-US" sz="1400" dirty="0" err="1">
                <a:solidFill>
                  <a:srgbClr val="A31515"/>
                </a:solidFill>
                <a:highlight>
                  <a:srgbClr val="FFFFFF"/>
                </a:highlight>
                <a:latin typeface="Consolas" panose="020B0609020204030204" pitchFamily="49" charset="0"/>
              </a:rPr>
              <a:t>updateModule</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  &lt;/</a:t>
            </a:r>
            <a:r>
              <a:rPr lang="en-US" sz="1400" dirty="0">
                <a:solidFill>
                  <a:srgbClr val="A31515"/>
                </a:solidFill>
                <a:highlight>
                  <a:srgbClr val="FFFFFF"/>
                </a:highlight>
                <a:latin typeface="Consolas" panose="020B0609020204030204" pitchFamily="49" charset="0"/>
              </a:rPr>
              <a:t>modules</a:t>
            </a:r>
            <a:r>
              <a:rPr lang="en-US" sz="1400" dirty="0">
                <a:solidFill>
                  <a:srgbClr val="0000FF"/>
                </a:solidFill>
                <a:highlight>
                  <a:srgbClr val="FFFFFF"/>
                </a:highlight>
                <a:latin typeface="Consolas" panose="020B0609020204030204" pitchFamily="49" charset="0"/>
              </a:rPr>
              <a:t>&gt;</a:t>
            </a:r>
            <a:endParaRPr lang="en-US" sz="1400" dirty="0">
              <a:solidFill>
                <a:srgbClr val="000000"/>
              </a:solidFill>
              <a:highlight>
                <a:srgbClr val="FFFFFF"/>
              </a:highlight>
              <a:latin typeface="Consolas" panose="020B0609020204030204" pitchFamily="49" charset="0"/>
            </a:endParaRPr>
          </a:p>
          <a:p>
            <a:r>
              <a:rPr lang="en-US" sz="1400" dirty="0">
                <a:solidFill>
                  <a:srgbClr val="0000FF"/>
                </a:solidFill>
                <a:highlight>
                  <a:srgbClr val="FFFFFF"/>
                </a:highlight>
                <a:latin typeface="Consolas" panose="020B0609020204030204" pitchFamily="49" charset="0"/>
              </a:rPr>
              <a:t>&lt;/</a:t>
            </a:r>
            <a:r>
              <a:rPr lang="en-US" sz="1400" dirty="0">
                <a:solidFill>
                  <a:srgbClr val="A31515"/>
                </a:solidFill>
                <a:highlight>
                  <a:srgbClr val="FFFFFF"/>
                </a:highlight>
                <a:latin typeface="Consolas" panose="020B0609020204030204" pitchFamily="49" charset="0"/>
              </a:rPr>
              <a:t>ArcGIS</a:t>
            </a:r>
            <a:r>
              <a:rPr lang="en-US" sz="1400" dirty="0">
                <a:solidFill>
                  <a:srgbClr val="0000FF"/>
                </a:solidFill>
                <a:highlight>
                  <a:srgbClr val="FFFFFF"/>
                </a:highlight>
                <a:latin typeface="Consolas" panose="020B0609020204030204" pitchFamily="49" charset="0"/>
              </a:rPr>
              <a:t>&gt;</a:t>
            </a:r>
            <a:endParaRPr lang="en-US" sz="1400" dirty="0">
              <a:solidFill>
                <a:schemeClr val="bg1"/>
              </a:solidFill>
            </a:endParaRPr>
          </a:p>
        </p:txBody>
      </p:sp>
    </p:spTree>
    <p:extLst>
      <p:ext uri="{BB962C8B-B14F-4D97-AF65-F5344CB8AC3E}">
        <p14:creationId xmlns:p14="http://schemas.microsoft.com/office/powerpoint/2010/main" val="1883587166"/>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theme>
</file>

<file path=ppt/theme/theme2.xml><?xml version="1.0" encoding="utf-8"?>
<a:theme xmlns:a="http://schemas.openxmlformats.org/drawingml/2006/main" name="1_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0C0D75C2-D9DF-8C49-86F8-F2DC66D89890}" vid="{2BE2C959-104A-BF4C-8198-B233A7335970}"/>
    </a:ext>
  </a:extLst>
</a:theme>
</file>

<file path=ppt/theme/theme3.xml><?xml version="1.0" encoding="utf-8"?>
<a:theme xmlns:a="http://schemas.openxmlformats.org/drawingml/2006/main" name="Theme1">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Theme1" id="{B0A67DCB-9A25-43D8-A5B5-802188A249BC}" vid="{366A804E-F5AD-4AB3-96FC-A2B8EB77E82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ct:contentTypeSchema xmlns:ct="http://schemas.microsoft.com/office/2006/metadata/contentType" xmlns:ma="http://schemas.microsoft.com/office/2006/metadata/properties/metaAttributes" ct:_="" ma:_="" ma:contentTypeName="Document" ma:contentTypeID="0x010100756FCEF60ECAB44BB2FA070A3E323AED" ma:contentTypeVersion="2" ma:contentTypeDescription="Create a new document." ma:contentTypeScope="" ma:versionID="0585074163d95503d6639d828f14eab3">
  <xsd:schema xmlns:xsd="http://www.w3.org/2001/XMLSchema" xmlns:xs="http://www.w3.org/2001/XMLSchema" xmlns:p="http://schemas.microsoft.com/office/2006/metadata/properties" targetNamespace="http://schemas.microsoft.com/office/2006/metadata/properties" ma:root="true" ma:fieldsID="21829d8c2aa9f5cf49fa31d286540e4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mso-contentType ?>
<FormTemplates xmlns="http://schemas.microsoft.com/sharepoint/v3/contenttype/forms">
  <Display>DocumentLibraryForm</Display>
  <Edit>DocumentLibraryForm</Edit>
  <New>DocumentLibraryForm</New>
</FormTemplates>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C463C244-3253-4F18-A962-C44339F20B09}">
  <ds:schemaRefs>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www.w3.org/XML/1998/namespace"/>
    <ds:schemaRef ds:uri="http://purl.org/dc/dcmitype/"/>
  </ds:schemaRefs>
</ds:datastoreItem>
</file>

<file path=customXml/itemProps10.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11.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12.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13.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14.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15.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16.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17.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18.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19.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2.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20.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21.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22.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23.xml><?xml version="1.0" encoding="utf-8"?>
<ds:datastoreItem xmlns:ds="http://schemas.openxmlformats.org/officeDocument/2006/customXml" ds:itemID="{E3ED3EED-489F-451E-880B-EEE48FF42E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4.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25.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26.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27.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28.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29.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3.xml><?xml version="1.0" encoding="utf-8"?>
<ds:datastoreItem xmlns:ds="http://schemas.openxmlformats.org/officeDocument/2006/customXml" ds:itemID="{BA2922FB-7A29-4494-9ACA-967049582CA6}">
  <ds:schemaRefs>
    <ds:schemaRef ds:uri="http://schemas.microsoft.com/sharepoint/v3/contenttype/forms"/>
  </ds:schemaRefs>
</ds:datastoreItem>
</file>

<file path=customXml/itemProps30.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31.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32.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33.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34.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35.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36.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37.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38.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39.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4.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40.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41.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42.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43.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44.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45.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46.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47.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48.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49.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5.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50.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51.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52.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53.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54.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55.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56.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57.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58.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59.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6.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60.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61.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62.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63.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64.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65.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66.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67.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68.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7.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8.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9.xml><?xml version="1.0" encoding="utf-8"?>
<ds:datastoreItem xmlns:ds="http://schemas.openxmlformats.org/officeDocument/2006/customXml" ds:itemID="{7684026F-E81F-4167-824A-3AA1BAEAE133}">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Esri_Corporate_Template-Dark.potx</Template>
  <TotalTime>0</TotalTime>
  <Words>1440</Words>
  <Application>Microsoft Office PowerPoint</Application>
  <PresentationFormat>Widescreen</PresentationFormat>
  <Paragraphs>298</Paragraphs>
  <Slides>22</Slides>
  <Notes>16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22</vt:i4>
      </vt:variant>
    </vt:vector>
  </HeadingPairs>
  <TitlesOfParts>
    <vt:vector size="34" baseType="lpstr">
      <vt:lpstr>ＭＳ Ｐゴシック</vt:lpstr>
      <vt:lpstr>SimSun</vt:lpstr>
      <vt:lpstr>Arial</vt:lpstr>
      <vt:lpstr>AvenirNext LT Pro Demi</vt:lpstr>
      <vt:lpstr>AvenirNext LT Pro Thin</vt:lpstr>
      <vt:lpstr>Calibri</vt:lpstr>
      <vt:lpstr>Consolas</vt:lpstr>
      <vt:lpstr>Lucida Grande</vt:lpstr>
      <vt:lpstr>Wingdings</vt:lpstr>
      <vt:lpstr>Esri_Corporate_Template-Dark</vt:lpstr>
      <vt:lpstr>1_Esri_Corporate_Template-Dark</vt:lpstr>
      <vt:lpstr>Theme1</vt:lpstr>
      <vt:lpstr>Introduction to the ArcGIS Pro SDK</vt:lpstr>
      <vt:lpstr>What is the ArcGIS Pro SDK?</vt:lpstr>
      <vt:lpstr>What is the ArcGIS Pro SDK for .NET?</vt:lpstr>
      <vt:lpstr>What is the ArcGIS Pro SDK for .NET?</vt:lpstr>
      <vt:lpstr>.NET Add-ins for extending Pro</vt:lpstr>
      <vt:lpstr>Fundamentals</vt:lpstr>
      <vt:lpstr>Module</vt:lpstr>
      <vt:lpstr>Config.daml</vt:lpstr>
      <vt:lpstr>Config.daml (continued)</vt:lpstr>
      <vt:lpstr>Demo</vt:lpstr>
      <vt:lpstr>Config.daml</vt:lpstr>
      <vt:lpstr> Plug-Ins</vt:lpstr>
      <vt:lpstr>Demo</vt:lpstr>
      <vt:lpstr> Plug-Ins (Controls)</vt:lpstr>
      <vt:lpstr>Delegate Commands</vt:lpstr>
      <vt:lpstr>Demo</vt:lpstr>
      <vt:lpstr>States &amp; Conditions</vt:lpstr>
      <vt:lpstr>States and Conditions (continued)</vt:lpstr>
      <vt:lpstr>Demo</vt:lpstr>
      <vt:lpstr>States &amp; Conditions (continued)</vt:lpstr>
      <vt:lpstr>States and Conditions (continued)</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2013-03-05T23:32:50Z</dcterms:created>
  <dcterms:modified xsi:type="dcterms:W3CDTF">2016-03-06T18:36:53Z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0x010100756FCEF60ECAB44BB2FA070A3E323AED</vt:lpwstr>
  </property>
</Properties>
</file>